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1" r:id="rId2"/>
    <p:sldId id="260" r:id="rId3"/>
    <p:sldId id="268" r:id="rId4"/>
    <p:sldId id="269" r:id="rId5"/>
    <p:sldId id="262" r:id="rId6"/>
    <p:sldId id="263" r:id="rId7"/>
    <p:sldId id="264" r:id="rId8"/>
    <p:sldId id="267" r:id="rId9"/>
    <p:sldId id="270" r:id="rId10"/>
    <p:sldId id="271" r:id="rId11"/>
    <p:sldId id="272" r:id="rId12"/>
    <p:sldId id="273" r:id="rId13"/>
    <p:sldId id="274" r:id="rId14"/>
    <p:sldId id="259" r:id="rId15"/>
  </p:sldIdLst>
  <p:sldSz cx="12192000" cy="6858000"/>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C83"/>
    <a:srgbClr val="182E67"/>
    <a:srgbClr val="0070C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2A5E85-6748-4A67-BB2C-E13C43507C71}" v="10" dt="2023-12-26T16:12:46.1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4633"/>
  </p:normalViewPr>
  <p:slideViewPr>
    <p:cSldViewPr>
      <p:cViewPr varScale="1">
        <p:scale>
          <a:sx n="107" d="100"/>
          <a:sy n="107" d="100"/>
        </p:scale>
        <p:origin x="906" y="10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son, Gaye - OSHA" userId="5e40b0cf-0b6f-4458-8e87-d4e96887a1c2" providerId="ADAL" clId="{6D2A5E85-6748-4A67-BB2C-E13C43507C71}"/>
    <pc:docChg chg="custSel addSld delSld modSld">
      <pc:chgData name="Johnson, Gaye - OSHA" userId="5e40b0cf-0b6f-4458-8e87-d4e96887a1c2" providerId="ADAL" clId="{6D2A5E85-6748-4A67-BB2C-E13C43507C71}" dt="2023-12-26T16:18:10.867" v="2589" actId="20577"/>
      <pc:docMkLst>
        <pc:docMk/>
      </pc:docMkLst>
      <pc:sldChg chg="modSp mod">
        <pc:chgData name="Johnson, Gaye - OSHA" userId="5e40b0cf-0b6f-4458-8e87-d4e96887a1c2" providerId="ADAL" clId="{6D2A5E85-6748-4A67-BB2C-E13C43507C71}" dt="2023-12-26T16:13:19.776" v="2411" actId="14100"/>
        <pc:sldMkLst>
          <pc:docMk/>
          <pc:sldMk cId="0" sldId="259"/>
        </pc:sldMkLst>
        <pc:spChg chg="mod">
          <ac:chgData name="Johnson, Gaye - OSHA" userId="5e40b0cf-0b6f-4458-8e87-d4e96887a1c2" providerId="ADAL" clId="{6D2A5E85-6748-4A67-BB2C-E13C43507C71}" dt="2023-12-26T16:13:19.776" v="2411" actId="14100"/>
          <ac:spMkLst>
            <pc:docMk/>
            <pc:sldMk cId="0" sldId="259"/>
            <ac:spMk id="6" creationId="{96250B18-8562-0944-1C96-D1CB81CDA3BA}"/>
          </ac:spMkLst>
        </pc:spChg>
        <pc:spChg chg="mod">
          <ac:chgData name="Johnson, Gaye - OSHA" userId="5e40b0cf-0b6f-4458-8e87-d4e96887a1c2" providerId="ADAL" clId="{6D2A5E85-6748-4A67-BB2C-E13C43507C71}" dt="2023-12-26T15:16:54.732" v="144" actId="14100"/>
          <ac:spMkLst>
            <pc:docMk/>
            <pc:sldMk cId="0" sldId="259"/>
            <ac:spMk id="8" creationId="{4C28DCB2-318D-C1E8-19D7-0863A7B97C97}"/>
          </ac:spMkLst>
        </pc:spChg>
      </pc:sldChg>
      <pc:sldChg chg="modSp mod">
        <pc:chgData name="Johnson, Gaye - OSHA" userId="5e40b0cf-0b6f-4458-8e87-d4e96887a1c2" providerId="ADAL" clId="{6D2A5E85-6748-4A67-BB2C-E13C43507C71}" dt="2023-12-26T16:14:01.872" v="2440" actId="20577"/>
        <pc:sldMkLst>
          <pc:docMk/>
          <pc:sldMk cId="1000167566" sldId="260"/>
        </pc:sldMkLst>
        <pc:spChg chg="mod">
          <ac:chgData name="Johnson, Gaye - OSHA" userId="5e40b0cf-0b6f-4458-8e87-d4e96887a1c2" providerId="ADAL" clId="{6D2A5E85-6748-4A67-BB2C-E13C43507C71}" dt="2023-12-26T16:14:01.872" v="2440" actId="20577"/>
          <ac:spMkLst>
            <pc:docMk/>
            <pc:sldMk cId="1000167566" sldId="260"/>
            <ac:spMk id="9" creationId="{00000000-0000-0000-0000-000000000000}"/>
          </ac:spMkLst>
        </pc:spChg>
      </pc:sldChg>
      <pc:sldChg chg="modSp mod">
        <pc:chgData name="Johnson, Gaye - OSHA" userId="5e40b0cf-0b6f-4458-8e87-d4e96887a1c2" providerId="ADAL" clId="{6D2A5E85-6748-4A67-BB2C-E13C43507C71}" dt="2023-12-26T15:14:52.693" v="120" actId="20577"/>
        <pc:sldMkLst>
          <pc:docMk/>
          <pc:sldMk cId="218862855" sldId="261"/>
        </pc:sldMkLst>
        <pc:spChg chg="mod">
          <ac:chgData name="Johnson, Gaye - OSHA" userId="5e40b0cf-0b6f-4458-8e87-d4e96887a1c2" providerId="ADAL" clId="{6D2A5E85-6748-4A67-BB2C-E13C43507C71}" dt="2023-12-26T15:14:52.693" v="120" actId="20577"/>
          <ac:spMkLst>
            <pc:docMk/>
            <pc:sldMk cId="218862855" sldId="261"/>
            <ac:spMk id="2" creationId="{42334559-5F51-15E1-DFC5-578279524330}"/>
          </ac:spMkLst>
        </pc:spChg>
        <pc:spChg chg="mod">
          <ac:chgData name="Johnson, Gaye - OSHA" userId="5e40b0cf-0b6f-4458-8e87-d4e96887a1c2" providerId="ADAL" clId="{6D2A5E85-6748-4A67-BB2C-E13C43507C71}" dt="2023-12-26T15:14:26.537" v="66" actId="20577"/>
          <ac:spMkLst>
            <pc:docMk/>
            <pc:sldMk cId="218862855" sldId="261"/>
            <ac:spMk id="11" creationId="{00000000-0000-0000-0000-000000000000}"/>
          </ac:spMkLst>
        </pc:spChg>
      </pc:sldChg>
      <pc:sldChg chg="modSp mod">
        <pc:chgData name="Johnson, Gaye - OSHA" userId="5e40b0cf-0b6f-4458-8e87-d4e96887a1c2" providerId="ADAL" clId="{6D2A5E85-6748-4A67-BB2C-E13C43507C71}" dt="2023-12-26T16:15:31.078" v="2473" actId="5793"/>
        <pc:sldMkLst>
          <pc:docMk/>
          <pc:sldMk cId="1883258640" sldId="263"/>
        </pc:sldMkLst>
        <pc:spChg chg="mod">
          <ac:chgData name="Johnson, Gaye - OSHA" userId="5e40b0cf-0b6f-4458-8e87-d4e96887a1c2" providerId="ADAL" clId="{6D2A5E85-6748-4A67-BB2C-E13C43507C71}" dt="2023-12-26T16:15:31.078" v="2473" actId="5793"/>
          <ac:spMkLst>
            <pc:docMk/>
            <pc:sldMk cId="1883258640" sldId="263"/>
            <ac:spMk id="4" creationId="{2B9D7317-3170-6D69-8DC6-2ED672CB152D}"/>
          </ac:spMkLst>
        </pc:spChg>
      </pc:sldChg>
      <pc:sldChg chg="modSp mod">
        <pc:chgData name="Johnson, Gaye - OSHA" userId="5e40b0cf-0b6f-4458-8e87-d4e96887a1c2" providerId="ADAL" clId="{6D2A5E85-6748-4A67-BB2C-E13C43507C71}" dt="2023-12-26T16:16:57.120" v="2560" actId="1076"/>
        <pc:sldMkLst>
          <pc:docMk/>
          <pc:sldMk cId="1399803536" sldId="264"/>
        </pc:sldMkLst>
        <pc:spChg chg="mod">
          <ac:chgData name="Johnson, Gaye - OSHA" userId="5e40b0cf-0b6f-4458-8e87-d4e96887a1c2" providerId="ADAL" clId="{6D2A5E85-6748-4A67-BB2C-E13C43507C71}" dt="2023-12-26T16:16:57.120" v="2560" actId="1076"/>
          <ac:spMkLst>
            <pc:docMk/>
            <pc:sldMk cId="1399803536" sldId="264"/>
            <ac:spMk id="3" creationId="{4CCC8047-05AB-CDC6-6CE2-459F03C42464}"/>
          </ac:spMkLst>
        </pc:spChg>
      </pc:sldChg>
      <pc:sldChg chg="del">
        <pc:chgData name="Johnson, Gaye - OSHA" userId="5e40b0cf-0b6f-4458-8e87-d4e96887a1c2" providerId="ADAL" clId="{6D2A5E85-6748-4A67-BB2C-E13C43507C71}" dt="2023-12-26T15:16:26.387" v="141" actId="2696"/>
        <pc:sldMkLst>
          <pc:docMk/>
          <pc:sldMk cId="753035704" sldId="265"/>
        </pc:sldMkLst>
      </pc:sldChg>
      <pc:sldChg chg="del">
        <pc:chgData name="Johnson, Gaye - OSHA" userId="5e40b0cf-0b6f-4458-8e87-d4e96887a1c2" providerId="ADAL" clId="{6D2A5E85-6748-4A67-BB2C-E13C43507C71}" dt="2023-12-26T15:16:31.004" v="142" actId="2696"/>
        <pc:sldMkLst>
          <pc:docMk/>
          <pc:sldMk cId="3207079241" sldId="266"/>
        </pc:sldMkLst>
      </pc:sldChg>
      <pc:sldChg chg="addSp modSp new mod">
        <pc:chgData name="Johnson, Gaye - OSHA" userId="5e40b0cf-0b6f-4458-8e87-d4e96887a1c2" providerId="ADAL" clId="{6D2A5E85-6748-4A67-BB2C-E13C43507C71}" dt="2023-12-26T16:14:29.252" v="2462" actId="1076"/>
        <pc:sldMkLst>
          <pc:docMk/>
          <pc:sldMk cId="818883224" sldId="268"/>
        </pc:sldMkLst>
        <pc:spChg chg="mod">
          <ac:chgData name="Johnson, Gaye - OSHA" userId="5e40b0cf-0b6f-4458-8e87-d4e96887a1c2" providerId="ADAL" clId="{6D2A5E85-6748-4A67-BB2C-E13C43507C71}" dt="2023-12-26T16:14:25.317" v="2461" actId="14100"/>
          <ac:spMkLst>
            <pc:docMk/>
            <pc:sldMk cId="818883224" sldId="268"/>
            <ac:spMk id="2" creationId="{B3E58207-DF4C-835B-F247-0620A890D245}"/>
          </ac:spMkLst>
        </pc:spChg>
        <pc:spChg chg="add mod">
          <ac:chgData name="Johnson, Gaye - OSHA" userId="5e40b0cf-0b6f-4458-8e87-d4e96887a1c2" providerId="ADAL" clId="{6D2A5E85-6748-4A67-BB2C-E13C43507C71}" dt="2023-12-26T16:14:29.252" v="2462" actId="1076"/>
          <ac:spMkLst>
            <pc:docMk/>
            <pc:sldMk cId="818883224" sldId="268"/>
            <ac:spMk id="3" creationId="{615B09DF-1FA3-D92B-AD2C-247786BB5824}"/>
          </ac:spMkLst>
        </pc:spChg>
      </pc:sldChg>
      <pc:sldChg chg="addSp modSp new mod">
        <pc:chgData name="Johnson, Gaye - OSHA" userId="5e40b0cf-0b6f-4458-8e87-d4e96887a1c2" providerId="ADAL" clId="{6D2A5E85-6748-4A67-BB2C-E13C43507C71}" dt="2023-12-26T16:15:08.970" v="2467" actId="1076"/>
        <pc:sldMkLst>
          <pc:docMk/>
          <pc:sldMk cId="2848378693" sldId="269"/>
        </pc:sldMkLst>
        <pc:spChg chg="mod">
          <ac:chgData name="Johnson, Gaye - OSHA" userId="5e40b0cf-0b6f-4458-8e87-d4e96887a1c2" providerId="ADAL" clId="{6D2A5E85-6748-4A67-BB2C-E13C43507C71}" dt="2023-12-26T15:24:20.066" v="666" actId="20577"/>
          <ac:spMkLst>
            <pc:docMk/>
            <pc:sldMk cId="2848378693" sldId="269"/>
            <ac:spMk id="2" creationId="{751D9EE5-1CEB-3E7A-471C-646BACED14A2}"/>
          </ac:spMkLst>
        </pc:spChg>
        <pc:spChg chg="add mod">
          <ac:chgData name="Johnson, Gaye - OSHA" userId="5e40b0cf-0b6f-4458-8e87-d4e96887a1c2" providerId="ADAL" clId="{6D2A5E85-6748-4A67-BB2C-E13C43507C71}" dt="2023-12-26T16:15:08.970" v="2467" actId="1076"/>
          <ac:spMkLst>
            <pc:docMk/>
            <pc:sldMk cId="2848378693" sldId="269"/>
            <ac:spMk id="3" creationId="{2865E3F8-9AB3-7B90-9399-864B339445A1}"/>
          </ac:spMkLst>
        </pc:spChg>
      </pc:sldChg>
      <pc:sldChg chg="addSp modSp new mod">
        <pc:chgData name="Johnson, Gaye - OSHA" userId="5e40b0cf-0b6f-4458-8e87-d4e96887a1c2" providerId="ADAL" clId="{6D2A5E85-6748-4A67-BB2C-E13C43507C71}" dt="2023-12-26T15:48:51.939" v="1570" actId="1076"/>
        <pc:sldMkLst>
          <pc:docMk/>
          <pc:sldMk cId="1526724673" sldId="270"/>
        </pc:sldMkLst>
        <pc:spChg chg="mod">
          <ac:chgData name="Johnson, Gaye - OSHA" userId="5e40b0cf-0b6f-4458-8e87-d4e96887a1c2" providerId="ADAL" clId="{6D2A5E85-6748-4A67-BB2C-E13C43507C71}" dt="2023-12-26T15:43:28.808" v="1260" actId="20577"/>
          <ac:spMkLst>
            <pc:docMk/>
            <pc:sldMk cId="1526724673" sldId="270"/>
            <ac:spMk id="2" creationId="{2305E730-8B49-85BB-B7F9-605F17FC8D0E}"/>
          </ac:spMkLst>
        </pc:spChg>
        <pc:spChg chg="add mod">
          <ac:chgData name="Johnson, Gaye - OSHA" userId="5e40b0cf-0b6f-4458-8e87-d4e96887a1c2" providerId="ADAL" clId="{6D2A5E85-6748-4A67-BB2C-E13C43507C71}" dt="2023-12-26T15:48:51.939" v="1570" actId="1076"/>
          <ac:spMkLst>
            <pc:docMk/>
            <pc:sldMk cId="1526724673" sldId="270"/>
            <ac:spMk id="3" creationId="{10556EC7-C35E-6DD7-2839-137600E69FBE}"/>
          </ac:spMkLst>
        </pc:spChg>
      </pc:sldChg>
      <pc:sldChg chg="addSp modSp new mod">
        <pc:chgData name="Johnson, Gaye - OSHA" userId="5e40b0cf-0b6f-4458-8e87-d4e96887a1c2" providerId="ADAL" clId="{6D2A5E85-6748-4A67-BB2C-E13C43507C71}" dt="2023-12-26T15:58:11.384" v="2301" actId="20577"/>
        <pc:sldMkLst>
          <pc:docMk/>
          <pc:sldMk cId="2385837580" sldId="271"/>
        </pc:sldMkLst>
        <pc:spChg chg="mod">
          <ac:chgData name="Johnson, Gaye - OSHA" userId="5e40b0cf-0b6f-4458-8e87-d4e96887a1c2" providerId="ADAL" clId="{6D2A5E85-6748-4A67-BB2C-E13C43507C71}" dt="2023-12-26T15:55:27.671" v="2208" actId="14100"/>
          <ac:spMkLst>
            <pc:docMk/>
            <pc:sldMk cId="2385837580" sldId="271"/>
            <ac:spMk id="2" creationId="{20F3AA7D-AC4B-CCA5-F8A8-2FFD4B04EBFC}"/>
          </ac:spMkLst>
        </pc:spChg>
        <pc:spChg chg="add mod">
          <ac:chgData name="Johnson, Gaye - OSHA" userId="5e40b0cf-0b6f-4458-8e87-d4e96887a1c2" providerId="ADAL" clId="{6D2A5E85-6748-4A67-BB2C-E13C43507C71}" dt="2023-12-26T15:58:11.384" v="2301" actId="20577"/>
          <ac:spMkLst>
            <pc:docMk/>
            <pc:sldMk cId="2385837580" sldId="271"/>
            <ac:spMk id="3" creationId="{E5BD4EB8-872F-5DB5-217A-20888811C8B4}"/>
          </ac:spMkLst>
        </pc:spChg>
      </pc:sldChg>
      <pc:sldChg chg="addSp modSp new mod">
        <pc:chgData name="Johnson, Gaye - OSHA" userId="5e40b0cf-0b6f-4458-8e87-d4e96887a1c2" providerId="ADAL" clId="{6D2A5E85-6748-4A67-BB2C-E13C43507C71}" dt="2023-12-26T16:18:10.867" v="2589" actId="20577"/>
        <pc:sldMkLst>
          <pc:docMk/>
          <pc:sldMk cId="3282824417" sldId="272"/>
        </pc:sldMkLst>
        <pc:spChg chg="mod">
          <ac:chgData name="Johnson, Gaye - OSHA" userId="5e40b0cf-0b6f-4458-8e87-d4e96887a1c2" providerId="ADAL" clId="{6D2A5E85-6748-4A67-BB2C-E13C43507C71}" dt="2023-12-26T16:18:10.867" v="2589" actId="20577"/>
          <ac:spMkLst>
            <pc:docMk/>
            <pc:sldMk cId="3282824417" sldId="272"/>
            <ac:spMk id="2" creationId="{CA7A0459-CB52-2DA6-D6E7-F8D97172ACEE}"/>
          </ac:spMkLst>
        </pc:spChg>
        <pc:spChg chg="add mod">
          <ac:chgData name="Johnson, Gaye - OSHA" userId="5e40b0cf-0b6f-4458-8e87-d4e96887a1c2" providerId="ADAL" clId="{6D2A5E85-6748-4A67-BB2C-E13C43507C71}" dt="2023-12-26T16:17:47.542" v="2561" actId="313"/>
          <ac:spMkLst>
            <pc:docMk/>
            <pc:sldMk cId="3282824417" sldId="272"/>
            <ac:spMk id="3" creationId="{4A510E0E-A57D-5D3C-57CA-11AE53343E16}"/>
          </ac:spMkLst>
        </pc:spChg>
      </pc:sldChg>
      <pc:sldChg chg="addSp modSp new mod">
        <pc:chgData name="Johnson, Gaye - OSHA" userId="5e40b0cf-0b6f-4458-8e87-d4e96887a1c2" providerId="ADAL" clId="{6D2A5E85-6748-4A67-BB2C-E13C43507C71}" dt="2023-12-26T16:04:22.253" v="2360" actId="113"/>
        <pc:sldMkLst>
          <pc:docMk/>
          <pc:sldMk cId="1940312044" sldId="273"/>
        </pc:sldMkLst>
        <pc:spChg chg="mod">
          <ac:chgData name="Johnson, Gaye - OSHA" userId="5e40b0cf-0b6f-4458-8e87-d4e96887a1c2" providerId="ADAL" clId="{6D2A5E85-6748-4A67-BB2C-E13C43507C71}" dt="2023-12-26T16:02:11.867" v="2349" actId="20577"/>
          <ac:spMkLst>
            <pc:docMk/>
            <pc:sldMk cId="1940312044" sldId="273"/>
            <ac:spMk id="2" creationId="{6A3161C0-CEE2-45DA-685C-336EE4F4EE1D}"/>
          </ac:spMkLst>
        </pc:spChg>
        <pc:spChg chg="add mod">
          <ac:chgData name="Johnson, Gaye - OSHA" userId="5e40b0cf-0b6f-4458-8e87-d4e96887a1c2" providerId="ADAL" clId="{6D2A5E85-6748-4A67-BB2C-E13C43507C71}" dt="2023-12-26T16:04:22.253" v="2360" actId="113"/>
          <ac:spMkLst>
            <pc:docMk/>
            <pc:sldMk cId="1940312044" sldId="273"/>
            <ac:spMk id="3" creationId="{F2BF4345-9841-AD76-891B-20F5F18181C7}"/>
          </ac:spMkLst>
        </pc:spChg>
      </pc:sldChg>
      <pc:sldChg chg="addSp delSp modSp new mod">
        <pc:chgData name="Johnson, Gaye - OSHA" userId="5e40b0cf-0b6f-4458-8e87-d4e96887a1c2" providerId="ADAL" clId="{6D2A5E85-6748-4A67-BB2C-E13C43507C71}" dt="2023-12-26T16:13:06.901" v="2409" actId="20577"/>
        <pc:sldMkLst>
          <pc:docMk/>
          <pc:sldMk cId="939176201" sldId="274"/>
        </pc:sldMkLst>
        <pc:spChg chg="mod">
          <ac:chgData name="Johnson, Gaye - OSHA" userId="5e40b0cf-0b6f-4458-8e87-d4e96887a1c2" providerId="ADAL" clId="{6D2A5E85-6748-4A67-BB2C-E13C43507C71}" dt="2023-12-26T16:13:06.901" v="2409" actId="20577"/>
          <ac:spMkLst>
            <pc:docMk/>
            <pc:sldMk cId="939176201" sldId="274"/>
            <ac:spMk id="2" creationId="{11B46F8B-7B3F-298B-EB55-5DBA1CABC097}"/>
          </ac:spMkLst>
        </pc:spChg>
        <pc:spChg chg="add del mod">
          <ac:chgData name="Johnson, Gaye - OSHA" userId="5e40b0cf-0b6f-4458-8e87-d4e96887a1c2" providerId="ADAL" clId="{6D2A5E85-6748-4A67-BB2C-E13C43507C71}" dt="2023-12-26T16:06:13.565" v="2370"/>
          <ac:spMkLst>
            <pc:docMk/>
            <pc:sldMk cId="939176201" sldId="274"/>
            <ac:spMk id="3" creationId="{D395D1B8-5A8E-6EB7-8726-504DAF1F8468}"/>
          </ac:spMkLst>
        </pc:spChg>
        <pc:spChg chg="add mod">
          <ac:chgData name="Johnson, Gaye - OSHA" userId="5e40b0cf-0b6f-4458-8e87-d4e96887a1c2" providerId="ADAL" clId="{6D2A5E85-6748-4A67-BB2C-E13C43507C71}" dt="2023-12-26T16:12:46.168" v="2389" actId="20577"/>
          <ac:spMkLst>
            <pc:docMk/>
            <pc:sldMk cId="939176201" sldId="274"/>
            <ac:spMk id="6" creationId="{D8DEE4FD-A16C-DC62-B8D8-474DD1469B98}"/>
          </ac:spMkLst>
        </pc:spChg>
        <pc:picChg chg="add mod">
          <ac:chgData name="Johnson, Gaye - OSHA" userId="5e40b0cf-0b6f-4458-8e87-d4e96887a1c2" providerId="ADAL" clId="{6D2A5E85-6748-4A67-BB2C-E13C43507C71}" dt="2023-12-26T16:12:25.857" v="2385" actId="14100"/>
          <ac:picMkLst>
            <pc:docMk/>
            <pc:sldMk cId="939176201" sldId="274"/>
            <ac:picMk id="5" creationId="{7ADF8D83-CBE3-1BBA-7D82-E8202860B20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2425"/>
          </a:xfrm>
          <a:prstGeom prst="rect">
            <a:avLst/>
          </a:prstGeom>
        </p:spPr>
        <p:txBody>
          <a:bodyPr vert="horz" lIns="93177" tIns="46589" rIns="93177" bIns="46589" rtlCol="0"/>
          <a:lstStyle>
            <a:lvl1pPr algn="l">
              <a:defRPr sz="1200" smtClean="0">
                <a:latin typeface="Arial" panose="020B0604020202020204" pitchFamily="34" charset="0"/>
                <a:ea typeface="+mn-ea"/>
              </a:defRPr>
            </a:lvl1pPr>
          </a:lstStyle>
          <a:p>
            <a:pPr>
              <a:defRPr/>
            </a:pPr>
            <a:endParaRPr lang="en-US"/>
          </a:p>
        </p:txBody>
      </p:sp>
      <p:sp>
        <p:nvSpPr>
          <p:cNvPr id="3" name="Date Placeholder 2"/>
          <p:cNvSpPr>
            <a:spLocks noGrp="1"/>
          </p:cNvSpPr>
          <p:nvPr>
            <p:ph type="dt" sz="quarter" idx="1"/>
          </p:nvPr>
        </p:nvSpPr>
        <p:spPr>
          <a:xfrm>
            <a:off x="5265738" y="0"/>
            <a:ext cx="4029075" cy="352425"/>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13C6CAE-4051-C34E-A340-EB220B6B11FD}" type="datetimeFigureOut">
              <a:rPr lang="en-US"/>
              <a:pPr/>
              <a:t>12/26/2023</a:t>
            </a:fld>
            <a:endParaRPr lang="en-US"/>
          </a:p>
        </p:txBody>
      </p:sp>
      <p:sp>
        <p:nvSpPr>
          <p:cNvPr id="4" name="Footer Placeholder 3"/>
          <p:cNvSpPr>
            <a:spLocks noGrp="1"/>
          </p:cNvSpPr>
          <p:nvPr>
            <p:ph type="ftr" sz="quarter" idx="2"/>
          </p:nvPr>
        </p:nvSpPr>
        <p:spPr>
          <a:xfrm>
            <a:off x="0" y="6657975"/>
            <a:ext cx="4029075" cy="352425"/>
          </a:xfrm>
          <a:prstGeom prst="rect">
            <a:avLst/>
          </a:prstGeom>
        </p:spPr>
        <p:txBody>
          <a:bodyPr vert="horz" lIns="93177" tIns="46589" rIns="93177" bIns="46589" rtlCol="0" anchor="b"/>
          <a:lstStyle>
            <a:lvl1pPr algn="l">
              <a:defRPr sz="1200" smtClean="0">
                <a:latin typeface="Arial" panose="020B0604020202020204" pitchFamily="34" charset="0"/>
                <a:ea typeface="+mn-ea"/>
              </a:defRPr>
            </a:lvl1pPr>
          </a:lstStyle>
          <a:p>
            <a:pPr>
              <a:defRPr/>
            </a:pPr>
            <a:endParaRPr lang="en-US"/>
          </a:p>
        </p:txBody>
      </p:sp>
      <p:sp>
        <p:nvSpPr>
          <p:cNvPr id="5" name="Slide Number Placeholder 4"/>
          <p:cNvSpPr>
            <a:spLocks noGrp="1"/>
          </p:cNvSpPr>
          <p:nvPr>
            <p:ph type="sldNum" sz="quarter" idx="3"/>
          </p:nvPr>
        </p:nvSpPr>
        <p:spPr>
          <a:xfrm>
            <a:off x="5265738" y="6657975"/>
            <a:ext cx="4029075" cy="352425"/>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4D1BCEBE-1593-4A43-ABCB-ABC045DA94BD}" type="slidenum">
              <a:rPr lang="en-US"/>
              <a:pPr/>
              <a:t>‹#›</a:t>
            </a:fld>
            <a:endParaRPr lang="en-US"/>
          </a:p>
        </p:txBody>
      </p:sp>
    </p:spTree>
    <p:extLst>
      <p:ext uri="{BB962C8B-B14F-4D97-AF65-F5344CB8AC3E}">
        <p14:creationId xmlns:p14="http://schemas.microsoft.com/office/powerpoint/2010/main" val="3222788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2425"/>
          </a:xfrm>
          <a:prstGeom prst="rect">
            <a:avLst/>
          </a:prstGeom>
        </p:spPr>
        <p:txBody>
          <a:bodyPr vert="horz" lIns="93177" tIns="46589" rIns="93177" bIns="46589" rtlCol="0"/>
          <a:lstStyle>
            <a:lvl1pPr algn="l" eaLnBrk="1" hangingPunct="1">
              <a:defRPr sz="1200">
                <a:latin typeface="Arial" panose="020B0604020202020204" pitchFamily="34" charset="0"/>
                <a:ea typeface="+mn-ea"/>
              </a:defRPr>
            </a:lvl1pPr>
          </a:lstStyle>
          <a:p>
            <a:pPr>
              <a:defRPr/>
            </a:pPr>
            <a:endParaRPr lang="en-US"/>
          </a:p>
        </p:txBody>
      </p:sp>
      <p:sp>
        <p:nvSpPr>
          <p:cNvPr id="3" name="Date Placeholder 2"/>
          <p:cNvSpPr>
            <a:spLocks noGrp="1"/>
          </p:cNvSpPr>
          <p:nvPr>
            <p:ph type="dt" idx="1"/>
          </p:nvPr>
        </p:nvSpPr>
        <p:spPr>
          <a:xfrm>
            <a:off x="5265738" y="0"/>
            <a:ext cx="4029075" cy="352425"/>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fld id="{46D02FF1-666A-534A-8814-EE75650F9943}" type="datetimeFigureOut">
              <a:rPr lang="en-US"/>
              <a:pPr/>
              <a:t>12/26/2023</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657975"/>
            <a:ext cx="4029075" cy="352425"/>
          </a:xfrm>
          <a:prstGeom prst="rect">
            <a:avLst/>
          </a:prstGeom>
        </p:spPr>
        <p:txBody>
          <a:bodyPr vert="horz" lIns="93177" tIns="46589" rIns="93177" bIns="46589" rtlCol="0" anchor="b"/>
          <a:lstStyle>
            <a:lvl1pPr algn="l" eaLnBrk="1" hangingPunct="1">
              <a:defRPr sz="1200">
                <a:latin typeface="Arial" panose="020B0604020202020204" pitchFamily="34" charset="0"/>
                <a:ea typeface="+mn-ea"/>
              </a:defRPr>
            </a:lvl1pPr>
          </a:lstStyle>
          <a:p>
            <a:pPr>
              <a:defRPr/>
            </a:pPr>
            <a:endParaRPr lang="en-US"/>
          </a:p>
        </p:txBody>
      </p:sp>
      <p:sp>
        <p:nvSpPr>
          <p:cNvPr id="7" name="Slide Number Placeholder 6"/>
          <p:cNvSpPr>
            <a:spLocks noGrp="1"/>
          </p:cNvSpPr>
          <p:nvPr>
            <p:ph type="sldNum" sz="quarter" idx="5"/>
          </p:nvPr>
        </p:nvSpPr>
        <p:spPr>
          <a:xfrm>
            <a:off x="5265738" y="6657975"/>
            <a:ext cx="4029075" cy="3524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ABE2779E-D1FA-B94E-B00B-BB69D64E6083}" type="slidenum">
              <a:rPr lang="en-US"/>
              <a:pPr/>
              <a:t>‹#›</a:t>
            </a:fld>
            <a:endParaRPr lang="en-US"/>
          </a:p>
        </p:txBody>
      </p:sp>
    </p:spTree>
    <p:extLst>
      <p:ext uri="{BB962C8B-B14F-4D97-AF65-F5344CB8AC3E}">
        <p14:creationId xmlns:p14="http://schemas.microsoft.com/office/powerpoint/2010/main" val="2144534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2546350" y="876300"/>
            <a:ext cx="4203700"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66763" indent="-292100">
              <a:defRPr>
                <a:solidFill>
                  <a:schemeClr val="tx1"/>
                </a:solidFill>
                <a:latin typeface="Arial" charset="0"/>
                <a:ea typeface="ＭＳ Ｐゴシック" charset="0"/>
              </a:defRPr>
            </a:lvl2pPr>
            <a:lvl3pPr marL="1179513" indent="-233363">
              <a:defRPr>
                <a:solidFill>
                  <a:schemeClr val="tx1"/>
                </a:solidFill>
                <a:latin typeface="Arial" charset="0"/>
                <a:ea typeface="ＭＳ Ｐゴシック" charset="0"/>
              </a:defRPr>
            </a:lvl3pPr>
            <a:lvl4pPr marL="1654175" indent="-233363">
              <a:defRPr>
                <a:solidFill>
                  <a:schemeClr val="tx1"/>
                </a:solidFill>
                <a:latin typeface="Arial" charset="0"/>
                <a:ea typeface="ＭＳ Ｐゴシック" charset="0"/>
              </a:defRPr>
            </a:lvl4pPr>
            <a:lvl5pPr marL="2128838" indent="-233363">
              <a:defRPr>
                <a:solidFill>
                  <a:schemeClr val="tx1"/>
                </a:solidFill>
                <a:latin typeface="Arial" charset="0"/>
                <a:ea typeface="ＭＳ Ｐゴシック" charset="0"/>
              </a:defRPr>
            </a:lvl5pPr>
            <a:lvl6pPr marL="2586038" indent="-233363" eaLnBrk="0" fontAlgn="base" hangingPunct="0">
              <a:spcBef>
                <a:spcPct val="0"/>
              </a:spcBef>
              <a:spcAft>
                <a:spcPct val="0"/>
              </a:spcAft>
              <a:defRPr>
                <a:solidFill>
                  <a:schemeClr val="tx1"/>
                </a:solidFill>
                <a:latin typeface="Arial" charset="0"/>
                <a:ea typeface="ＭＳ Ｐゴシック" charset="0"/>
              </a:defRPr>
            </a:lvl6pPr>
            <a:lvl7pPr marL="3043238" indent="-233363" eaLnBrk="0" fontAlgn="base" hangingPunct="0">
              <a:spcBef>
                <a:spcPct val="0"/>
              </a:spcBef>
              <a:spcAft>
                <a:spcPct val="0"/>
              </a:spcAft>
              <a:defRPr>
                <a:solidFill>
                  <a:schemeClr val="tx1"/>
                </a:solidFill>
                <a:latin typeface="Arial" charset="0"/>
                <a:ea typeface="ＭＳ Ｐゴシック" charset="0"/>
              </a:defRPr>
            </a:lvl7pPr>
            <a:lvl8pPr marL="3500438" indent="-233363" eaLnBrk="0" fontAlgn="base" hangingPunct="0">
              <a:spcBef>
                <a:spcPct val="0"/>
              </a:spcBef>
              <a:spcAft>
                <a:spcPct val="0"/>
              </a:spcAft>
              <a:defRPr>
                <a:solidFill>
                  <a:schemeClr val="tx1"/>
                </a:solidFill>
                <a:latin typeface="Arial" charset="0"/>
                <a:ea typeface="ＭＳ Ｐゴシック" charset="0"/>
              </a:defRPr>
            </a:lvl8pPr>
            <a:lvl9pPr marL="3957638" indent="-233363" eaLnBrk="0" fontAlgn="base" hangingPunct="0">
              <a:spcBef>
                <a:spcPct val="0"/>
              </a:spcBef>
              <a:spcAft>
                <a:spcPct val="0"/>
              </a:spcAft>
              <a:defRPr>
                <a:solidFill>
                  <a:schemeClr val="tx1"/>
                </a:solidFill>
                <a:latin typeface="Arial" charset="0"/>
                <a:ea typeface="ＭＳ Ｐゴシック" charset="0"/>
              </a:defRPr>
            </a:lvl9pPr>
          </a:lstStyle>
          <a:p>
            <a:fld id="{9505CB53-ADB6-3642-827B-3EFBBB2DBE0A}" type="slidenum">
              <a:rPr lang="en-US"/>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4600"/>
            <a:ext cx="10363200" cy="1085850"/>
          </a:xfrm>
          <a:prstGeom prst="rect">
            <a:avLst/>
          </a:prstGeom>
        </p:spPr>
        <p:txBody>
          <a:bodyPr anchor="ctr"/>
          <a:lstStyle>
            <a:lvl1pPr>
              <a:defRPr>
                <a:solidFill>
                  <a:srgbClr val="182C83"/>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atin typeface="Calibri" panose="020F0502020204030204" pitchFamily="34" charset="0"/>
                <a:cs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cxnSp>
        <p:nvCxnSpPr>
          <p:cNvPr id="5" name="Straight Connector 4"/>
          <p:cNvCxnSpPr/>
          <p:nvPr userDrawn="1"/>
        </p:nvCxnSpPr>
        <p:spPr>
          <a:xfrm>
            <a:off x="2032000" y="3733800"/>
            <a:ext cx="8128000" cy="0"/>
          </a:xfrm>
          <a:prstGeom prst="line">
            <a:avLst/>
          </a:prstGeom>
          <a:ln w="3175" cmpd="sng">
            <a:solidFill>
              <a:srgbClr val="0070C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765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636000" cy="1143000"/>
          </a:xfrm>
          <a:prstGeom prst="rect">
            <a:avLst/>
          </a:prstGeom>
        </p:spPr>
        <p:txBody>
          <a:bodyPr anchor="ctr"/>
          <a:lstStyle>
            <a:lvl1pPr algn="l">
              <a:lnSpc>
                <a:spcPct val="90000"/>
              </a:lnSpc>
              <a:defRPr>
                <a:solidFill>
                  <a:srgbClr val="FFFFFF"/>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609600" y="2362201"/>
            <a:ext cx="10972800" cy="3763963"/>
          </a:xfrm>
          <a:prstGeom prst="rect">
            <a:avLst/>
          </a:prstGeom>
        </p:spPr>
        <p:txBody>
          <a:bodyPr/>
          <a:lstStyle>
            <a:lvl1pPr marL="342900" indent="-342900">
              <a:buClr>
                <a:srgbClr val="0070C0"/>
              </a:buClr>
              <a:buFont typeface="Wingdings" charset="2"/>
              <a:buChar cha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buClr>
                <a:srgbClr val="0070C0"/>
              </a:buCl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8064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solidFill>
                  <a:srgbClr val="182C83"/>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atin typeface="Calibri" panose="020F0502020204030204" pitchFamily="34" charset="0"/>
                <a:cs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1859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432800" cy="1143000"/>
          </a:xfrm>
          <a:prstGeom prst="rect">
            <a:avLst/>
          </a:prstGeom>
        </p:spPr>
        <p:txBody>
          <a:bodyPr anchor="ctr"/>
          <a:lstStyle>
            <a:lvl1pPr algn="l">
              <a:lnSpc>
                <a:spcPct val="90000"/>
              </a:lnSpc>
              <a:defRPr>
                <a:solidFill>
                  <a:schemeClr val="bg1"/>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609600" y="2362201"/>
            <a:ext cx="5384800" cy="3763963"/>
          </a:xfrm>
          <a:prstGeom prst="rect">
            <a:avLst/>
          </a:prstGeom>
        </p:spPr>
        <p:txBody>
          <a:bodyPr/>
          <a:lstStyle>
            <a:lvl1pPr marL="342900" indent="-342900">
              <a:buClr>
                <a:srgbClr val="0070C0"/>
              </a:buClr>
              <a:buFont typeface="Wingdings" charset="2"/>
              <a:buChar cha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buClr>
                <a:srgbClr val="182C83"/>
              </a:buCl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2362201"/>
            <a:ext cx="5384800" cy="3763963"/>
          </a:xfrm>
          <a:prstGeom prst="rect">
            <a:avLst/>
          </a:prstGeom>
        </p:spPr>
        <p:txBody>
          <a:bodyPr/>
          <a:lstStyle>
            <a:lvl1pPr marL="342900" indent="-342900">
              <a:buClr>
                <a:srgbClr val="0070C0"/>
              </a:buClr>
              <a:buFont typeface="Wingdings" charset="2"/>
              <a:buChar cha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buClr>
                <a:srgbClr val="182C83"/>
              </a:buCl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114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a:prstGeom prst="rect">
            <a:avLst/>
          </a:prstGeom>
        </p:spPr>
        <p:txBody>
          <a:bodyPr anchor="ctr"/>
          <a:lstStyle>
            <a:lvl1pPr algn="l">
              <a:lnSpc>
                <a:spcPct val="90000"/>
              </a:lnSpc>
              <a:defRPr>
                <a:solidFill>
                  <a:srgbClr val="FFFFFF"/>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609600" y="2419350"/>
            <a:ext cx="5386917" cy="639762"/>
          </a:xfrm>
          <a:prstGeom prst="rect">
            <a:avLst/>
          </a:prstGeom>
        </p:spPr>
        <p:txBody>
          <a:bodyPr anchor="b"/>
          <a:lstStyle>
            <a:lvl1pPr marL="0" indent="0">
              <a:buNone/>
              <a:defRPr sz="2400" b="1">
                <a:solidFill>
                  <a:srgbClr val="182C83"/>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3059112"/>
            <a:ext cx="5386917" cy="2960688"/>
          </a:xfrm>
          <a:prstGeom prst="rect">
            <a:avLst/>
          </a:prstGeom>
        </p:spPr>
        <p:txBody>
          <a:bodyPr/>
          <a:lstStyle>
            <a:lvl1pPr marL="342900" indent="-342900">
              <a:buClr>
                <a:srgbClr val="0070C0"/>
              </a:buClr>
              <a:buFont typeface="Wingdings" charset="2"/>
              <a:buChar cha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buClr>
                <a:srgbClr val="182C83"/>
              </a:buCl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2419350"/>
            <a:ext cx="5389033" cy="639762"/>
          </a:xfrm>
          <a:prstGeom prst="rect">
            <a:avLst/>
          </a:prstGeom>
        </p:spPr>
        <p:txBody>
          <a:bodyPr anchor="b"/>
          <a:lstStyle>
            <a:lvl1pPr marL="0" indent="0">
              <a:buNone/>
              <a:defRPr sz="2400" b="1">
                <a:solidFill>
                  <a:srgbClr val="182C83"/>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3059112"/>
            <a:ext cx="5389033" cy="2960688"/>
          </a:xfrm>
          <a:prstGeom prst="rect">
            <a:avLst/>
          </a:prstGeom>
        </p:spPr>
        <p:txBody>
          <a:bodyPr/>
          <a:lstStyle>
            <a:lvl1pPr marL="342900" indent="-342900">
              <a:buClr>
                <a:srgbClr val="0070C0"/>
              </a:buClr>
              <a:buFont typeface="Wingdings" charset="2"/>
              <a:buChar cha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buClr>
                <a:srgbClr val="182C83"/>
              </a:buCl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001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042400" cy="1143000"/>
          </a:xfrm>
          <a:prstGeom prst="rect">
            <a:avLst/>
          </a:prstGeom>
        </p:spPr>
        <p:txBody>
          <a:bodyPr anchor="ctr"/>
          <a:lstStyle>
            <a:lvl1pPr algn="l">
              <a:lnSpc>
                <a:spcPct val="90000"/>
              </a:lnSpc>
              <a:defRPr>
                <a:solidFill>
                  <a:schemeClr val="bg1"/>
                </a:solidFill>
                <a:latin typeface="Calibri" panose="020F0502020204030204" pitchFamily="34" charset="0"/>
                <a:cs typeface="Calibri" panose="020F0502020204030204" pitchFamily="34" charset="0"/>
              </a:defRPr>
            </a:lvl1pPr>
          </a:lstStyle>
          <a:p>
            <a:r>
              <a:rPr lang="en-US" dirty="0"/>
              <a:t>Click to edit Master title style</a:t>
            </a:r>
          </a:p>
        </p:txBody>
      </p:sp>
    </p:spTree>
    <p:extLst>
      <p:ext uri="{BB962C8B-B14F-4D97-AF65-F5344CB8AC3E}">
        <p14:creationId xmlns:p14="http://schemas.microsoft.com/office/powerpoint/2010/main" val="120630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37B6F6-7BD1-8A4C-9236-10E89A1C01D6}"/>
              </a:ext>
            </a:extLst>
          </p:cNvPr>
          <p:cNvSpPr/>
          <p:nvPr userDrawn="1"/>
        </p:nvSpPr>
        <p:spPr>
          <a:xfrm>
            <a:off x="8991600" y="6019800"/>
            <a:ext cx="28956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219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22"/>
          <p:cNvPicPr>
            <a:picLocks noChangeAspect="1" noChangeArrowheads="1"/>
          </p:cNvPicPr>
          <p:nvPr userDrawn="1"/>
        </p:nvPicPr>
        <p:blipFill>
          <a:blip r:embed="rId9" cstate="email">
            <a:extLst>
              <a:ext uri="{28A0092B-C50C-407E-A947-70E740481C1C}">
                <a14:useLocalDpi xmlns:a14="http://schemas.microsoft.com/office/drawing/2010/main" val="0"/>
              </a:ext>
            </a:extLst>
          </a:blip>
          <a:stretch>
            <a:fillRect/>
          </a:stretch>
        </p:blipFill>
        <p:spPr bwMode="auto">
          <a:xfrm>
            <a:off x="9271000" y="6172200"/>
            <a:ext cx="2489200" cy="40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presentation_top.jpg"/>
          <p:cNvPicPr>
            <a:picLocks noChangeAspect="1"/>
          </p:cNvPicPr>
          <p:nvPr userDrawn="1"/>
        </p:nvPicPr>
        <p:blipFill rotWithShape="1">
          <a:blip r:embed="rId10" cstate="email">
            <a:extLst>
              <a:ext uri="{28A0092B-C50C-407E-A947-70E740481C1C}">
                <a14:useLocalDpi xmlns:a14="http://schemas.microsoft.com/office/drawing/2010/main" val="0"/>
              </a:ext>
            </a:extLst>
          </a:blip>
          <a:srcRect r="4762"/>
          <a:stretch/>
        </p:blipFill>
        <p:spPr>
          <a:xfrm>
            <a:off x="0" y="2"/>
            <a:ext cx="12192000" cy="22098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ctr" rtl="0" eaLnBrk="0" fontAlgn="base" hangingPunct="0">
        <a:spcBef>
          <a:spcPct val="0"/>
        </a:spcBef>
        <a:spcAft>
          <a:spcPct val="0"/>
        </a:spcAft>
        <a:defRPr sz="4000" b="1">
          <a:solidFill>
            <a:schemeClr val="accent2"/>
          </a:solidFill>
          <a:latin typeface="+mj-lt"/>
          <a:ea typeface="ＭＳ Ｐゴシック" charset="0"/>
          <a:cs typeface="+mj-cs"/>
        </a:defRPr>
      </a:lvl1pPr>
      <a:lvl2pPr algn="ctr" rtl="0" eaLnBrk="0" fontAlgn="base" hangingPunct="0">
        <a:spcBef>
          <a:spcPct val="0"/>
        </a:spcBef>
        <a:spcAft>
          <a:spcPct val="0"/>
        </a:spcAft>
        <a:defRPr sz="4000" b="1">
          <a:solidFill>
            <a:schemeClr val="accent2"/>
          </a:solidFill>
          <a:latin typeface="Arial" charset="0"/>
          <a:ea typeface="ＭＳ Ｐゴシック" charset="0"/>
        </a:defRPr>
      </a:lvl2pPr>
      <a:lvl3pPr algn="ctr" rtl="0" eaLnBrk="0" fontAlgn="base" hangingPunct="0">
        <a:spcBef>
          <a:spcPct val="0"/>
        </a:spcBef>
        <a:spcAft>
          <a:spcPct val="0"/>
        </a:spcAft>
        <a:defRPr sz="4000" b="1">
          <a:solidFill>
            <a:schemeClr val="accent2"/>
          </a:solidFill>
          <a:latin typeface="Arial" charset="0"/>
          <a:ea typeface="ＭＳ Ｐゴシック" charset="0"/>
        </a:defRPr>
      </a:lvl3pPr>
      <a:lvl4pPr algn="ctr" rtl="0" eaLnBrk="0" fontAlgn="base" hangingPunct="0">
        <a:spcBef>
          <a:spcPct val="0"/>
        </a:spcBef>
        <a:spcAft>
          <a:spcPct val="0"/>
        </a:spcAft>
        <a:defRPr sz="4000" b="1">
          <a:solidFill>
            <a:schemeClr val="accent2"/>
          </a:solidFill>
          <a:latin typeface="Arial" charset="0"/>
          <a:ea typeface="ＭＳ Ｐゴシック" charset="0"/>
        </a:defRPr>
      </a:lvl4pPr>
      <a:lvl5pPr algn="ctr" rtl="0" eaLnBrk="0" fontAlgn="base" hangingPunct="0">
        <a:spcBef>
          <a:spcPct val="0"/>
        </a:spcBef>
        <a:spcAft>
          <a:spcPct val="0"/>
        </a:spcAft>
        <a:defRPr sz="4000" b="1">
          <a:solidFill>
            <a:schemeClr val="accent2"/>
          </a:solidFill>
          <a:latin typeface="Arial" charset="0"/>
          <a:ea typeface="ＭＳ Ｐゴシック" charset="0"/>
        </a:defRPr>
      </a:lvl5pPr>
      <a:lvl6pPr marL="457200" algn="ctr" rtl="0" fontAlgn="base">
        <a:spcBef>
          <a:spcPct val="0"/>
        </a:spcBef>
        <a:spcAft>
          <a:spcPct val="0"/>
        </a:spcAft>
        <a:defRPr sz="4000" b="1">
          <a:solidFill>
            <a:schemeClr val="accent2"/>
          </a:solidFill>
          <a:latin typeface="Arial" charset="0"/>
        </a:defRPr>
      </a:lvl6pPr>
      <a:lvl7pPr marL="914400" algn="ctr" rtl="0" fontAlgn="base">
        <a:spcBef>
          <a:spcPct val="0"/>
        </a:spcBef>
        <a:spcAft>
          <a:spcPct val="0"/>
        </a:spcAft>
        <a:defRPr sz="4000" b="1">
          <a:solidFill>
            <a:schemeClr val="accent2"/>
          </a:solidFill>
          <a:latin typeface="Arial" charset="0"/>
        </a:defRPr>
      </a:lvl7pPr>
      <a:lvl8pPr marL="1371600" algn="ctr" rtl="0" fontAlgn="base">
        <a:spcBef>
          <a:spcPct val="0"/>
        </a:spcBef>
        <a:spcAft>
          <a:spcPct val="0"/>
        </a:spcAft>
        <a:defRPr sz="4000" b="1">
          <a:solidFill>
            <a:schemeClr val="accent2"/>
          </a:solidFill>
          <a:latin typeface="Arial" charset="0"/>
        </a:defRPr>
      </a:lvl8pPr>
      <a:lvl9pPr marL="1828800" algn="ctr" rtl="0" fontAlgn="base">
        <a:spcBef>
          <a:spcPct val="0"/>
        </a:spcBef>
        <a:spcAft>
          <a:spcPct val="0"/>
        </a:spcAft>
        <a:defRPr sz="40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ww.osha.gov/itareportapp"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osha.gov/sites/default/files/appendix_b_to_subpart_e_of_part_1904.pdf" TargetMode="External"/><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osha.gov/data"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hyperlink" Target="https://www.osha.gov/laws-regs/regulations/standardnumber/1910/1910.178" TargetMode="External"/><Relationship Id="rId3" Type="http://schemas.openxmlformats.org/officeDocument/2006/relationships/hyperlink" Target="https://www.osha.gov/laws-regs/regulations/standardnumber/1910/1910.1200" TargetMode="External"/><Relationship Id="rId7" Type="http://schemas.openxmlformats.org/officeDocument/2006/relationships/hyperlink" Target="https://www.osha.gov/laws-regs/regulations/standardnumber/1910/1910.147" TargetMode="External"/><Relationship Id="rId2" Type="http://schemas.openxmlformats.org/officeDocument/2006/relationships/hyperlink" Target="https://www.osha.gov/laws-regs/regulations/standardnumber/1926/1926.501" TargetMode="External"/><Relationship Id="rId1" Type="http://schemas.openxmlformats.org/officeDocument/2006/relationships/slideLayout" Target="../slideLayouts/slideLayout6.xml"/><Relationship Id="rId6" Type="http://schemas.openxmlformats.org/officeDocument/2006/relationships/hyperlink" Target="https://www.osha.gov/laws-regs/regulations/standardnumber/1926/1926.451" TargetMode="External"/><Relationship Id="rId11" Type="http://schemas.openxmlformats.org/officeDocument/2006/relationships/hyperlink" Target="https://www.osha.gov/laws-regs/regulations/standardnumber/1910/1910.212" TargetMode="External"/><Relationship Id="rId5" Type="http://schemas.openxmlformats.org/officeDocument/2006/relationships/hyperlink" Target="https://www.osha.gov/laws-regs/regulations/standardnumber/1910/1910.134" TargetMode="External"/><Relationship Id="rId10" Type="http://schemas.openxmlformats.org/officeDocument/2006/relationships/hyperlink" Target="https://www.osha.gov/laws-regs/regulations/standardnumber/1926/1926.102" TargetMode="External"/><Relationship Id="rId4" Type="http://schemas.openxmlformats.org/officeDocument/2006/relationships/hyperlink" Target="https://www.osha.gov/laws-regs/regulations/standardnumber/1926/1926.1053" TargetMode="External"/><Relationship Id="rId9" Type="http://schemas.openxmlformats.org/officeDocument/2006/relationships/hyperlink" Target="https://www.osha.gov/laws-regs/regulations/standardnumber/1926/1926.50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a:spLocks noGrp="1" noChangeArrowheads="1"/>
          </p:cNvSpPr>
          <p:nvPr>
            <p:ph type="subTitle" idx="1"/>
          </p:nvPr>
        </p:nvSpPr>
        <p:spPr bwMode="auto">
          <a:xfrm>
            <a:off x="1524000" y="4038600"/>
            <a:ext cx="9144000" cy="1524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0"/>
              </a:spcBef>
              <a:spcAft>
                <a:spcPts val="600"/>
              </a:spcAft>
              <a:defRPr/>
            </a:pPr>
            <a:r>
              <a:rPr lang="en-US" altLang="en-US" sz="2800" b="1" dirty="0">
                <a:solidFill>
                  <a:schemeClr val="tx1">
                    <a:lumMod val="75000"/>
                    <a:lumOff val="25000"/>
                  </a:schemeClr>
                </a:solidFill>
                <a:latin typeface="Calibri" pitchFamily="34" charset="0"/>
              </a:rPr>
              <a:t>Gaye R Johnson</a:t>
            </a:r>
          </a:p>
          <a:p>
            <a:pPr>
              <a:spcBef>
                <a:spcPts val="0"/>
              </a:spcBef>
              <a:spcAft>
                <a:spcPts val="1800"/>
              </a:spcAft>
              <a:defRPr/>
            </a:pPr>
            <a:r>
              <a:rPr lang="en-US" altLang="en-US" sz="2000" b="1" dirty="0">
                <a:latin typeface="Calibri" pitchFamily="34" charset="0"/>
              </a:rPr>
              <a:t>Assistant Area Director</a:t>
            </a:r>
            <a:br>
              <a:rPr lang="en-US" altLang="en-US" sz="2000" b="1" dirty="0">
                <a:latin typeface="Calibri" pitchFamily="34" charset="0"/>
              </a:rPr>
            </a:br>
            <a:r>
              <a:rPr lang="en-US" altLang="en-US" sz="2000" b="1" dirty="0">
                <a:latin typeface="Calibri" pitchFamily="34" charset="0"/>
              </a:rPr>
              <a:t>Occupational Safety and Health Administration</a:t>
            </a:r>
            <a:endParaRPr lang="en-US" altLang="en-US" sz="2400" b="1" dirty="0">
              <a:latin typeface="Calibri" pitchFamily="34" charset="0"/>
            </a:endParaRPr>
          </a:p>
        </p:txBody>
      </p:sp>
      <p:sp>
        <p:nvSpPr>
          <p:cNvPr id="11" name="TextBox 10"/>
          <p:cNvSpPr txBox="1"/>
          <p:nvPr/>
        </p:nvSpPr>
        <p:spPr>
          <a:xfrm>
            <a:off x="685800" y="304801"/>
            <a:ext cx="5867400" cy="1200329"/>
          </a:xfrm>
          <a:prstGeom prst="rect">
            <a:avLst/>
          </a:prstGeom>
          <a:noFill/>
        </p:spPr>
        <p:txBody>
          <a:bodyPr wrap="square" rtlCol="0">
            <a:spAutoFit/>
          </a:bodyPr>
          <a:lstStyle/>
          <a:p>
            <a:pPr>
              <a:spcBef>
                <a:spcPts val="0"/>
              </a:spcBef>
              <a:defRPr/>
            </a:pPr>
            <a:r>
              <a:rPr lang="en-US" altLang="en-US" b="1" dirty="0">
                <a:solidFill>
                  <a:schemeClr val="bg1">
                    <a:lumMod val="65000"/>
                  </a:schemeClr>
                </a:solidFill>
                <a:latin typeface="Calibri" pitchFamily="34" charset="0"/>
              </a:rPr>
              <a:t>Greater Hamilton Safety Council</a:t>
            </a:r>
          </a:p>
          <a:p>
            <a:pPr>
              <a:spcBef>
                <a:spcPts val="0"/>
              </a:spcBef>
              <a:defRPr/>
            </a:pPr>
            <a:r>
              <a:rPr lang="en-US" altLang="en-US" b="1" dirty="0">
                <a:solidFill>
                  <a:schemeClr val="bg1">
                    <a:lumMod val="65000"/>
                  </a:schemeClr>
                </a:solidFill>
                <a:latin typeface="Calibri" pitchFamily="34" charset="0"/>
              </a:rPr>
              <a:t>Hamilton, OH</a:t>
            </a:r>
          </a:p>
          <a:p>
            <a:pPr>
              <a:spcBef>
                <a:spcPts val="0"/>
              </a:spcBef>
              <a:defRPr/>
            </a:pPr>
            <a:r>
              <a:rPr lang="en-US" altLang="en-US" b="1" dirty="0">
                <a:solidFill>
                  <a:schemeClr val="bg1">
                    <a:lumMod val="65000"/>
                  </a:schemeClr>
                </a:solidFill>
                <a:latin typeface="Calibri" pitchFamily="34" charset="0"/>
              </a:rPr>
              <a:t>January 3, 2024</a:t>
            </a:r>
          </a:p>
          <a:p>
            <a:endParaRPr lang="en-US" dirty="0"/>
          </a:p>
        </p:txBody>
      </p:sp>
      <p:sp>
        <p:nvSpPr>
          <p:cNvPr id="2" name="Title 1">
            <a:extLst>
              <a:ext uri="{FF2B5EF4-FFF2-40B4-BE49-F238E27FC236}">
                <a16:creationId xmlns:a16="http://schemas.microsoft.com/office/drawing/2014/main" id="{42334559-5F51-15E1-DFC5-578279524330}"/>
              </a:ext>
            </a:extLst>
          </p:cNvPr>
          <p:cNvSpPr>
            <a:spLocks noGrp="1"/>
          </p:cNvSpPr>
          <p:nvPr>
            <p:ph type="ctrTitle"/>
          </p:nvPr>
        </p:nvSpPr>
        <p:spPr/>
        <p:txBody>
          <a:bodyPr/>
          <a:lstStyle/>
          <a:p>
            <a:r>
              <a:rPr lang="en-US" dirty="0"/>
              <a:t>Greater Hamilton Safety Council Talk</a:t>
            </a:r>
          </a:p>
        </p:txBody>
      </p:sp>
    </p:spTree>
    <p:extLst>
      <p:ext uri="{BB962C8B-B14F-4D97-AF65-F5344CB8AC3E}">
        <p14:creationId xmlns:p14="http://schemas.microsoft.com/office/powerpoint/2010/main" val="218862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3AA7D-AC4B-CCA5-F8A8-2FFD4B04EBFC}"/>
              </a:ext>
            </a:extLst>
          </p:cNvPr>
          <p:cNvSpPr>
            <a:spLocks noGrp="1"/>
          </p:cNvSpPr>
          <p:nvPr>
            <p:ph type="title"/>
          </p:nvPr>
        </p:nvSpPr>
        <p:spPr>
          <a:xfrm>
            <a:off x="609600" y="304800"/>
            <a:ext cx="9042400" cy="1524000"/>
          </a:xfrm>
        </p:spPr>
        <p:txBody>
          <a:bodyPr/>
          <a:lstStyle/>
          <a:p>
            <a:pPr marL="285750" marR="0" lvl="0" indent="-285750" defTabSz="914400" rtl="0" eaLnBrk="0" fontAlgn="base" latinLnBrk="0" hangingPunct="0">
              <a:lnSpc>
                <a:spcPct val="100000"/>
              </a:lnSpc>
              <a:spcBef>
                <a:spcPct val="0"/>
              </a:spcBef>
              <a:spcAft>
                <a:spcPct val="0"/>
              </a:spcAft>
              <a:tabLst/>
              <a:defRPr/>
            </a:pPr>
            <a:br>
              <a:rPr kumimoji="0" lang="en-US" sz="2800" i="0" u="none" strike="noStrike" kern="1200" cap="none" spc="0" normalizeH="0" baseline="0" noProof="0" dirty="0">
                <a:ln>
                  <a:noFill/>
                </a:ln>
                <a:effectLst/>
                <a:uLnTx/>
                <a:uFillTx/>
                <a:latin typeface="Arial" charset="0"/>
                <a:ea typeface="ＭＳ Ｐゴシック" charset="0"/>
                <a:cs typeface="+mn-cs"/>
              </a:rPr>
            </a:br>
            <a:br>
              <a:rPr kumimoji="0" lang="en-US" sz="2800" i="0" u="none" strike="noStrike" kern="1200" cap="none" spc="0" normalizeH="0" baseline="0" noProof="0" dirty="0">
                <a:ln>
                  <a:noFill/>
                </a:ln>
                <a:effectLst/>
                <a:uLnTx/>
                <a:uFillTx/>
                <a:latin typeface="Arial" charset="0"/>
                <a:ea typeface="ＭＳ Ｐゴシック" charset="0"/>
                <a:cs typeface="+mn-cs"/>
              </a:rPr>
            </a:br>
            <a:r>
              <a:rPr kumimoji="0" lang="en-US" sz="2800" i="0" u="none" strike="noStrike" kern="1200" cap="none" spc="0" normalizeH="0" baseline="0" noProof="0" dirty="0">
                <a:ln>
                  <a:noFill/>
                </a:ln>
                <a:effectLst/>
                <a:uLnTx/>
                <a:uFillTx/>
                <a:latin typeface="Arial" charset="0"/>
                <a:ea typeface="ＭＳ Ｐゴシック" charset="0"/>
                <a:cs typeface="+mn-cs"/>
              </a:rPr>
              <a:t>Proposed Rulemaking for amending - Improve Tracking of Workplace injuries and Illnesses – Effective January 1, 2024</a:t>
            </a:r>
            <a:br>
              <a:rPr kumimoji="0" lang="en-US" sz="1800" b="0" i="0" u="none" strike="noStrike" kern="1200" cap="none" spc="0" normalizeH="0" baseline="0" noProof="0" dirty="0">
                <a:ln>
                  <a:noFill/>
                </a:ln>
                <a:solidFill>
                  <a:srgbClr val="000000"/>
                </a:solidFill>
                <a:effectLst/>
                <a:uLnTx/>
                <a:uFillTx/>
                <a:latin typeface="Arial" charset="0"/>
                <a:ea typeface="ＭＳ Ｐゴシック" charset="0"/>
                <a:cs typeface="+mn-cs"/>
              </a:rPr>
            </a:br>
            <a:endParaRPr lang="en-US" dirty="0"/>
          </a:p>
        </p:txBody>
      </p:sp>
      <p:sp>
        <p:nvSpPr>
          <p:cNvPr id="3" name="TextBox 2">
            <a:extLst>
              <a:ext uri="{FF2B5EF4-FFF2-40B4-BE49-F238E27FC236}">
                <a16:creationId xmlns:a16="http://schemas.microsoft.com/office/drawing/2014/main" id="{E5BD4EB8-872F-5DB5-217A-20888811C8B4}"/>
              </a:ext>
            </a:extLst>
          </p:cNvPr>
          <p:cNvSpPr txBox="1"/>
          <p:nvPr/>
        </p:nvSpPr>
        <p:spPr>
          <a:xfrm>
            <a:off x="1600200" y="2590800"/>
            <a:ext cx="82296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Establishments with 20 to 249 employees in certain high-hazard industries will be required to electronically submit information from their OSHA Form 300A annual summary to OSHA once a year by March 2</a:t>
            </a:r>
            <a:r>
              <a:rPr lang="en-US" baseline="30000" dirty="0"/>
              <a:t>nd</a:t>
            </a:r>
            <a:r>
              <a:rPr lang="en-US" dirty="0"/>
              <a:t>, 2024</a:t>
            </a:r>
          </a:p>
          <a:p>
            <a:pPr marL="285750" indent="-285750">
              <a:buFont typeface="Arial" panose="020B0604020202020204" pitchFamily="34" charset="0"/>
              <a:buChar char="•"/>
            </a:pPr>
            <a:r>
              <a:rPr lang="en-US" dirty="0"/>
              <a:t>All establishments with 250 or more employees will be required to electronically submit information from their OSHA Form 300A annual summary to OSHA once a year by March 2</a:t>
            </a:r>
            <a:r>
              <a:rPr lang="en-US" baseline="30000" dirty="0"/>
              <a:t>nd</a:t>
            </a:r>
            <a:r>
              <a:rPr lang="en-US" dirty="0"/>
              <a:t>, 2024</a:t>
            </a:r>
          </a:p>
          <a:p>
            <a:pPr marL="285750" indent="-285750">
              <a:buFont typeface="Arial" panose="020B0604020202020204" pitchFamily="34" charset="0"/>
              <a:buChar char="•"/>
            </a:pPr>
            <a:r>
              <a:rPr lang="en-US" dirty="0"/>
              <a:t>Failure to submit when an inspection has been opened on your site from March 30 to September 30 will result in a separate inspection for your recordkeeping information.</a:t>
            </a:r>
          </a:p>
        </p:txBody>
      </p:sp>
    </p:spTree>
    <p:extLst>
      <p:ext uri="{BB962C8B-B14F-4D97-AF65-F5344CB8AC3E}">
        <p14:creationId xmlns:p14="http://schemas.microsoft.com/office/powerpoint/2010/main" val="2385837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0459-CB52-2DA6-D6E7-F8D97172ACEE}"/>
              </a:ext>
            </a:extLst>
          </p:cNvPr>
          <p:cNvSpPr>
            <a:spLocks noGrp="1"/>
          </p:cNvSpPr>
          <p:nvPr>
            <p:ph type="title"/>
          </p:nvPr>
        </p:nvSpPr>
        <p:spPr/>
        <p:txBody>
          <a:bodyPr/>
          <a:lstStyle/>
          <a:p>
            <a:r>
              <a:rPr lang="en-US" dirty="0"/>
              <a:t>Additions to the rulemaking </a:t>
            </a:r>
            <a:r>
              <a:rPr lang="en-US"/>
              <a:t>for Recordkeeping</a:t>
            </a:r>
            <a:endParaRPr lang="en-US" dirty="0"/>
          </a:p>
        </p:txBody>
      </p:sp>
      <p:sp>
        <p:nvSpPr>
          <p:cNvPr id="3" name="TextBox 2">
            <a:extLst>
              <a:ext uri="{FF2B5EF4-FFF2-40B4-BE49-F238E27FC236}">
                <a16:creationId xmlns:a16="http://schemas.microsoft.com/office/drawing/2014/main" id="{4A510E0E-A57D-5D3C-57CA-11AE53343E16}"/>
              </a:ext>
            </a:extLst>
          </p:cNvPr>
          <p:cNvSpPr txBox="1"/>
          <p:nvPr/>
        </p:nvSpPr>
        <p:spPr>
          <a:xfrm>
            <a:off x="381000" y="2017059"/>
            <a:ext cx="9982200" cy="4401205"/>
          </a:xfrm>
          <a:prstGeom prst="rect">
            <a:avLst/>
          </a:prstGeom>
          <a:noFill/>
        </p:spPr>
        <p:txBody>
          <a:bodyPr wrap="square" rtlCol="0">
            <a:spAutoFit/>
          </a:bodyPr>
          <a:lstStyle/>
          <a:p>
            <a:pPr algn="l"/>
            <a:endParaRPr lang="en-US" sz="1200" b="0" i="0" u="none" strike="noStrike" baseline="0" dirty="0">
              <a:solidFill>
                <a:srgbClr val="000000"/>
              </a:solidFill>
              <a:latin typeface="Calibri" panose="020F0502020204030204" pitchFamily="34" charset="0"/>
            </a:endParaRPr>
          </a:p>
          <a:p>
            <a:endParaRPr lang="en-US" sz="1200" b="0" i="0" u="none" strike="noStrike" baseline="0" dirty="0">
              <a:latin typeface="Calibri" panose="020F0502020204030204" pitchFamily="34" charset="0"/>
            </a:endParaRPr>
          </a:p>
          <a:p>
            <a:pPr marR="0" lvl="1" algn="l"/>
            <a:r>
              <a:rPr lang="en-US" sz="2800" b="1" i="0" u="none" strike="noStrike" baseline="0" dirty="0">
                <a:latin typeface="+mn-lt"/>
              </a:rPr>
              <a:t>Establishments with 100 or more employees in designated high-hazard </a:t>
            </a:r>
            <a:r>
              <a:rPr lang="en-US" sz="2800" b="1" i="0" u="none" strike="noStrike" baseline="0" dirty="0">
                <a:latin typeface="+mn-lt"/>
                <a:cs typeface="Arial" panose="020B0604020202020204" pitchFamily="34" charset="0"/>
              </a:rPr>
              <a:t>industries</a:t>
            </a:r>
            <a:r>
              <a:rPr lang="en-US" sz="2800" b="1" i="0" u="none" strike="noStrike" baseline="0" dirty="0">
                <a:latin typeface="+mn-lt"/>
              </a:rPr>
              <a:t> (listed in Appendix B to Subpart E of 29 Part 1904) must also electronically submit to OSHA: Detailed</a:t>
            </a:r>
            <a:r>
              <a:rPr lang="en-US" sz="2400" b="1" i="0" u="none" strike="noStrike" baseline="0" dirty="0">
                <a:latin typeface="+mn-lt"/>
              </a:rPr>
              <a:t> information from their OSHA Form 300 Log and OSHA Form 301 Incident Report.</a:t>
            </a:r>
          </a:p>
          <a:p>
            <a:pPr marL="800100" marR="0" lvl="1" indent="-342900" algn="l">
              <a:buFont typeface="Arial" panose="020B0604020202020204" pitchFamily="34" charset="0"/>
              <a:buChar char="•"/>
            </a:pPr>
            <a:r>
              <a:rPr lang="en-US" sz="2000" b="1" i="0" u="none" strike="noStrike" baseline="0" dirty="0">
                <a:latin typeface="+mn-lt"/>
              </a:rPr>
              <a:t>Date</a:t>
            </a:r>
          </a:p>
          <a:p>
            <a:pPr marL="800100" marR="0" lvl="1" indent="-342900" algn="l">
              <a:buFont typeface="Arial" panose="020B0604020202020204" pitchFamily="34" charset="0"/>
              <a:buChar char="•"/>
            </a:pPr>
            <a:r>
              <a:rPr lang="en-US" sz="2000" b="1" i="0" u="none" strike="noStrike" baseline="0" dirty="0">
                <a:latin typeface="+mn-lt"/>
              </a:rPr>
              <a:t>Physical Location</a:t>
            </a:r>
          </a:p>
          <a:p>
            <a:pPr marL="800100" marR="0" lvl="1" indent="-342900" algn="l">
              <a:buFont typeface="Arial" panose="020B0604020202020204" pitchFamily="34" charset="0"/>
              <a:buChar char="•"/>
            </a:pPr>
            <a:r>
              <a:rPr lang="en-US" sz="2000" b="1" i="0" u="none" strike="noStrike" baseline="0" dirty="0">
                <a:latin typeface="+mn-lt"/>
              </a:rPr>
              <a:t>Severity</a:t>
            </a:r>
          </a:p>
          <a:p>
            <a:pPr marL="800100" marR="0" lvl="1" indent="-342900" algn="l">
              <a:buFont typeface="Arial" panose="020B0604020202020204" pitchFamily="34" charset="0"/>
              <a:buChar char="•"/>
            </a:pPr>
            <a:r>
              <a:rPr lang="en-US" sz="2000" b="1" i="0" u="none" strike="noStrike" baseline="0" dirty="0">
                <a:latin typeface="+mn-lt"/>
              </a:rPr>
              <a:t>Worker and injury details</a:t>
            </a:r>
          </a:p>
          <a:p>
            <a:pPr marR="0" lvl="1" algn="l"/>
            <a:endParaRPr lang="en-US" sz="2000" b="0" i="0" u="none" strike="noStrike" baseline="0" dirty="0">
              <a:latin typeface="Calibri" panose="020F0502020204030204" pitchFamily="34" charset="0"/>
            </a:endParaRPr>
          </a:p>
          <a:p>
            <a:pPr marR="0" lvl="1" algn="l"/>
            <a:endParaRPr lang="en-US" sz="2000" b="0" i="0" u="none" strike="noStrike" baseline="0" dirty="0">
              <a:latin typeface="Calibri" panose="020F0502020204030204" pitchFamily="34" charset="0"/>
            </a:endParaRPr>
          </a:p>
        </p:txBody>
      </p:sp>
    </p:spTree>
    <p:extLst>
      <p:ext uri="{BB962C8B-B14F-4D97-AF65-F5344CB8AC3E}">
        <p14:creationId xmlns:p14="http://schemas.microsoft.com/office/powerpoint/2010/main" val="3282824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161C0-CEE2-45DA-685C-336EE4F4EE1D}"/>
              </a:ext>
            </a:extLst>
          </p:cNvPr>
          <p:cNvSpPr>
            <a:spLocks noGrp="1"/>
          </p:cNvSpPr>
          <p:nvPr>
            <p:ph type="title"/>
          </p:nvPr>
        </p:nvSpPr>
        <p:spPr/>
        <p:txBody>
          <a:bodyPr/>
          <a:lstStyle/>
          <a:p>
            <a:r>
              <a:rPr lang="en-US" dirty="0"/>
              <a:t>Resources</a:t>
            </a:r>
          </a:p>
        </p:txBody>
      </p:sp>
      <p:sp>
        <p:nvSpPr>
          <p:cNvPr id="3" name="TextBox 2">
            <a:extLst>
              <a:ext uri="{FF2B5EF4-FFF2-40B4-BE49-F238E27FC236}">
                <a16:creationId xmlns:a16="http://schemas.microsoft.com/office/drawing/2014/main" id="{F2BF4345-9841-AD76-891B-20F5F18181C7}"/>
              </a:ext>
            </a:extLst>
          </p:cNvPr>
          <p:cNvSpPr txBox="1"/>
          <p:nvPr/>
        </p:nvSpPr>
        <p:spPr>
          <a:xfrm>
            <a:off x="1066800" y="2743200"/>
            <a:ext cx="9296400" cy="2893100"/>
          </a:xfrm>
          <a:prstGeom prst="rect">
            <a:avLst/>
          </a:prstGeom>
          <a:noFill/>
        </p:spPr>
        <p:txBody>
          <a:bodyPr wrap="square" rtlCol="0">
            <a:spAutoFit/>
          </a:bodyPr>
          <a:lstStyle/>
          <a:p>
            <a:pPr algn="l"/>
            <a:endParaRPr lang="en-US" sz="1000" b="0" i="0" u="none" strike="noStrike" baseline="0" dirty="0">
              <a:solidFill>
                <a:srgbClr val="000000"/>
              </a:solidFill>
              <a:latin typeface="Calibri" panose="020F0502020204030204" pitchFamily="34" charset="0"/>
            </a:endParaRPr>
          </a:p>
          <a:p>
            <a:endParaRPr lang="en-US" sz="1000" b="0" i="0" u="none" strike="noStrike" baseline="0" dirty="0">
              <a:latin typeface="Calibri" panose="020F0502020204030204" pitchFamily="34" charset="0"/>
            </a:endParaRPr>
          </a:p>
          <a:p>
            <a:pPr marR="0" algn="l"/>
            <a:r>
              <a:rPr lang="en-US" sz="2400" b="1" i="0" u="none" strike="noStrike" baseline="0" dirty="0">
                <a:latin typeface="+mn-lt"/>
              </a:rPr>
              <a:t>OSHA now provide an ITA Coverage Application to help establishments determine whether they </a:t>
            </a:r>
            <a:r>
              <a:rPr lang="en-US" sz="2400" b="1" i="0" u="none" strike="noStrike" baseline="0" dirty="0">
                <a:latin typeface="+mn-lt"/>
                <a:cs typeface="Arial" panose="020B0604020202020204" pitchFamily="34" charset="0"/>
              </a:rPr>
              <a:t>must</a:t>
            </a:r>
            <a:r>
              <a:rPr lang="en-US" sz="2400" b="1" i="0" u="none" strike="noStrike" baseline="0" dirty="0">
                <a:latin typeface="+mn-lt"/>
              </a:rPr>
              <a:t> comply with the new requirements:</a:t>
            </a:r>
          </a:p>
          <a:p>
            <a:pPr marR="94320" algn="l"/>
            <a:r>
              <a:rPr lang="en-US" sz="2400" b="1" i="0" u="none" strike="noStrike" baseline="0" dirty="0">
                <a:solidFill>
                  <a:srgbClr val="0562C1"/>
                </a:solidFill>
                <a:latin typeface="+mn-lt"/>
                <a:hlinkClick r:id="rId2"/>
              </a:rPr>
              <a:t>https://www.osha.gov/itareportapp</a:t>
            </a:r>
            <a:endParaRPr lang="en-US" sz="2400" b="1" i="0" u="none" strike="noStrike" baseline="0" dirty="0">
              <a:solidFill>
                <a:srgbClr val="0562C1"/>
              </a:solidFill>
              <a:latin typeface="+mn-lt"/>
            </a:endParaRPr>
          </a:p>
          <a:p>
            <a:pPr marR="94320" algn="l"/>
            <a:r>
              <a:rPr lang="en-US" sz="2400" b="1" i="0" u="none" strike="noStrike" baseline="0" dirty="0">
                <a:solidFill>
                  <a:srgbClr val="0562C1"/>
                </a:solidFill>
                <a:latin typeface="+mn-lt"/>
              </a:rPr>
              <a:t>Injury Tracking Application (ITA) | Occupational Safety and Health Administration (osha.gov)</a:t>
            </a:r>
          </a:p>
          <a:p>
            <a:pPr marR="94320" algn="l"/>
            <a:endParaRPr lang="en-US" dirty="0"/>
          </a:p>
        </p:txBody>
      </p:sp>
    </p:spTree>
    <p:extLst>
      <p:ext uri="{BB962C8B-B14F-4D97-AF65-F5344CB8AC3E}">
        <p14:creationId xmlns:p14="http://schemas.microsoft.com/office/powerpoint/2010/main" val="1940312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46F8B-7B3F-298B-EB55-5DBA1CABC097}"/>
              </a:ext>
            </a:extLst>
          </p:cNvPr>
          <p:cNvSpPr>
            <a:spLocks noGrp="1"/>
          </p:cNvSpPr>
          <p:nvPr>
            <p:ph type="title"/>
          </p:nvPr>
        </p:nvSpPr>
        <p:spPr>
          <a:xfrm>
            <a:off x="457200" y="152400"/>
            <a:ext cx="9042400" cy="1447800"/>
          </a:xfrm>
        </p:spPr>
        <p:txBody>
          <a:bodyPr/>
          <a:lstStyle/>
          <a:p>
            <a:r>
              <a:rPr lang="en-US" sz="4000" b="0" i="0" u="none" strike="noStrike" baseline="0" dirty="0">
                <a:latin typeface="Calibri" panose="020F0502020204030204" pitchFamily="34" charset="0"/>
              </a:rPr>
              <a:t>Preview the new Appendix B to Subpart E of 1904 – 2 ½ pages</a:t>
            </a:r>
            <a:endParaRPr lang="en-US" sz="1800" dirty="0">
              <a:latin typeface="+mn-lt"/>
            </a:endParaRPr>
          </a:p>
        </p:txBody>
      </p:sp>
      <p:pic>
        <p:nvPicPr>
          <p:cNvPr id="5" name="Picture 4">
            <a:extLst>
              <a:ext uri="{FF2B5EF4-FFF2-40B4-BE49-F238E27FC236}">
                <a16:creationId xmlns:a16="http://schemas.microsoft.com/office/drawing/2014/main" id="{7ADF8D83-CBE3-1BBA-7D82-E8202860B20B}"/>
              </a:ext>
            </a:extLst>
          </p:cNvPr>
          <p:cNvPicPr>
            <a:picLocks noChangeAspect="1"/>
          </p:cNvPicPr>
          <p:nvPr/>
        </p:nvPicPr>
        <p:blipFill>
          <a:blip r:embed="rId2"/>
          <a:stretch>
            <a:fillRect/>
          </a:stretch>
        </p:blipFill>
        <p:spPr>
          <a:xfrm>
            <a:off x="1676400" y="2286001"/>
            <a:ext cx="8305800" cy="2438400"/>
          </a:xfrm>
          <a:prstGeom prst="rect">
            <a:avLst/>
          </a:prstGeom>
        </p:spPr>
      </p:pic>
      <p:sp>
        <p:nvSpPr>
          <p:cNvPr id="6" name="TextBox 5">
            <a:extLst>
              <a:ext uri="{FF2B5EF4-FFF2-40B4-BE49-F238E27FC236}">
                <a16:creationId xmlns:a16="http://schemas.microsoft.com/office/drawing/2014/main" id="{D8DEE4FD-A16C-DC62-B8D8-474DD1469B98}"/>
              </a:ext>
            </a:extLst>
          </p:cNvPr>
          <p:cNvSpPr txBox="1"/>
          <p:nvPr/>
        </p:nvSpPr>
        <p:spPr>
          <a:xfrm>
            <a:off x="1676400" y="4876800"/>
            <a:ext cx="8382000" cy="1200329"/>
          </a:xfrm>
          <a:prstGeom prst="rect">
            <a:avLst/>
          </a:prstGeom>
          <a:noFill/>
        </p:spPr>
        <p:txBody>
          <a:bodyPr wrap="square" rtlCol="0">
            <a:spAutoFit/>
          </a:bodyPr>
          <a:lstStyle/>
          <a:p>
            <a:r>
              <a:rPr lang="en-US" sz="1800" b="0" i="0" u="none" strike="noStrike" baseline="0" dirty="0">
                <a:latin typeface="+mn-lt"/>
                <a:hlinkClick r:id="rId3"/>
              </a:rPr>
              <a:t>https://www.osha.gov/sites/default/files/appendix_b_to_subpart_e_of_part_1904.pdf</a:t>
            </a:r>
            <a:endParaRPr lang="en-US" sz="1800" b="0" i="0" u="none" strike="noStrike" baseline="0" dirty="0">
              <a:latin typeface="+mn-lt"/>
            </a:endParaRPr>
          </a:p>
          <a:p>
            <a:br>
              <a:rPr lang="en-US" sz="1800" b="0" i="0" u="none" strike="noStrike" baseline="0" dirty="0">
                <a:latin typeface="+mn-lt"/>
              </a:rPr>
            </a:br>
            <a:endParaRPr lang="en-US" dirty="0"/>
          </a:p>
        </p:txBody>
      </p:sp>
    </p:spTree>
    <p:extLst>
      <p:ext uri="{BB962C8B-B14F-4D97-AF65-F5344CB8AC3E}">
        <p14:creationId xmlns:p14="http://schemas.microsoft.com/office/powerpoint/2010/main" val="939176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bwMode="auto">
          <a:xfrm>
            <a:off x="2916650" y="5172669"/>
            <a:ext cx="6358700" cy="1030288"/>
          </a:xfrm>
          <a:prstGeom prst="rect">
            <a:avLst/>
          </a:prstGeom>
          <a:noFill/>
        </p:spPr>
        <p:txBody>
          <a:bodyPr wrap="squar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Aft>
                <a:spcPts val="600"/>
              </a:spcAft>
            </a:pPr>
            <a:r>
              <a:rPr lang="en-US" sz="2800" b="1" dirty="0">
                <a:solidFill>
                  <a:srgbClr val="182C83"/>
                </a:solidFill>
                <a:latin typeface="Calibri" charset="0"/>
                <a:hlinkClick r:id="rId3"/>
              </a:rPr>
              <a:t>www.osha.gov/data</a:t>
            </a:r>
            <a:r>
              <a:rPr lang="en-US" sz="2800" b="1" dirty="0">
                <a:solidFill>
                  <a:srgbClr val="182C83"/>
                </a:solidFill>
                <a:latin typeface="Calibri" charset="0"/>
              </a:rPr>
              <a:t> for Top 10</a:t>
            </a:r>
          </a:p>
          <a:p>
            <a:pPr algn="ctr" eaLnBrk="1" hangingPunct="1"/>
            <a:r>
              <a:rPr lang="en-US" sz="2800" b="1" dirty="0">
                <a:solidFill>
                  <a:srgbClr val="182C83"/>
                </a:solidFill>
                <a:latin typeface="Calibri" charset="0"/>
              </a:rPr>
              <a:t>800-321-OSHA (6742</a:t>
            </a:r>
            <a:r>
              <a:rPr lang="en-US" sz="2800" b="1" dirty="0">
                <a:solidFill>
                  <a:srgbClr val="182C83"/>
                </a:solidFill>
                <a:effectLst>
                  <a:outerShdw blurRad="38100" dist="38100" dir="2700000" algn="tl">
                    <a:srgbClr val="DDDDDD"/>
                  </a:outerShdw>
                </a:effectLst>
                <a:latin typeface="Calibri" charset="0"/>
              </a:rPr>
              <a:t>)</a:t>
            </a:r>
          </a:p>
        </p:txBody>
      </p:sp>
      <p:sp>
        <p:nvSpPr>
          <p:cNvPr id="2" name="Title 1" hidden="1"/>
          <p:cNvSpPr>
            <a:spLocks noGrp="1"/>
          </p:cNvSpPr>
          <p:nvPr>
            <p:ph type="title" idx="4294967295"/>
          </p:nvPr>
        </p:nvSpPr>
        <p:spPr>
          <a:xfrm>
            <a:off x="0" y="-228600"/>
            <a:ext cx="152400" cy="152400"/>
          </a:xfrm>
          <a:prstGeom prst="rect">
            <a:avLst/>
          </a:prstGeom>
        </p:spPr>
        <p:txBody>
          <a:bodyPr/>
          <a:lstStyle/>
          <a:p>
            <a:r>
              <a:rPr lang="en-US" sz="100" dirty="0"/>
              <a:t>OSHA</a:t>
            </a:r>
          </a:p>
        </p:txBody>
      </p:sp>
      <p:sp>
        <p:nvSpPr>
          <p:cNvPr id="6" name="TextBox 5">
            <a:extLst>
              <a:ext uri="{FF2B5EF4-FFF2-40B4-BE49-F238E27FC236}">
                <a16:creationId xmlns:a16="http://schemas.microsoft.com/office/drawing/2014/main" id="{96250B18-8562-0944-1C96-D1CB81CDA3BA}"/>
              </a:ext>
            </a:extLst>
          </p:cNvPr>
          <p:cNvSpPr txBox="1"/>
          <p:nvPr/>
        </p:nvSpPr>
        <p:spPr>
          <a:xfrm>
            <a:off x="914400" y="193377"/>
            <a:ext cx="9144000" cy="923330"/>
          </a:xfrm>
          <a:prstGeom prst="rect">
            <a:avLst/>
          </a:prstGeom>
          <a:noFill/>
        </p:spPr>
        <p:txBody>
          <a:bodyPr wrap="square" rtlCol="0">
            <a:spAutoFit/>
          </a:bodyPr>
          <a:lstStyle/>
          <a:p>
            <a:pPr algn="ctr"/>
            <a:r>
              <a:rPr lang="en-US" sz="5400" b="1" dirty="0">
                <a:solidFill>
                  <a:schemeClr val="bg1"/>
                </a:solidFill>
              </a:rPr>
              <a:t>WE MOVED!!!!</a:t>
            </a:r>
          </a:p>
        </p:txBody>
      </p:sp>
      <p:sp>
        <p:nvSpPr>
          <p:cNvPr id="8" name="TextBox 7">
            <a:extLst>
              <a:ext uri="{FF2B5EF4-FFF2-40B4-BE49-F238E27FC236}">
                <a16:creationId xmlns:a16="http://schemas.microsoft.com/office/drawing/2014/main" id="{4C28DCB2-318D-C1E8-19D7-0863A7B97C97}"/>
              </a:ext>
            </a:extLst>
          </p:cNvPr>
          <p:cNvSpPr txBox="1"/>
          <p:nvPr/>
        </p:nvSpPr>
        <p:spPr>
          <a:xfrm>
            <a:off x="1905000" y="2438400"/>
            <a:ext cx="6781800" cy="2862322"/>
          </a:xfrm>
          <a:prstGeom prst="rect">
            <a:avLst/>
          </a:prstGeom>
          <a:noFill/>
        </p:spPr>
        <p:txBody>
          <a:bodyPr wrap="square" rtlCol="0">
            <a:spAutoFit/>
          </a:bodyPr>
          <a:lstStyle/>
          <a:p>
            <a:pPr algn="ctr"/>
            <a:r>
              <a:rPr lang="en-US" sz="3600" b="1" dirty="0"/>
              <a:t>ANY QUESTIONS???</a:t>
            </a:r>
          </a:p>
          <a:p>
            <a:pPr algn="ctr"/>
            <a:r>
              <a:rPr lang="en-US" sz="3600" b="1" dirty="0"/>
              <a:t>NEW LOCATION</a:t>
            </a:r>
          </a:p>
          <a:p>
            <a:pPr algn="ctr"/>
            <a:r>
              <a:rPr lang="en-US" sz="3600" b="1" dirty="0"/>
              <a:t>100 TRI-COUNTY PARKWAY</a:t>
            </a:r>
          </a:p>
          <a:p>
            <a:pPr algn="ctr"/>
            <a:r>
              <a:rPr lang="en-US" sz="3600" b="1" dirty="0"/>
              <a:t>CINCINNATI OH 45246</a:t>
            </a:r>
          </a:p>
          <a:p>
            <a:pPr algn="ctr"/>
            <a:r>
              <a:rPr lang="en-US" sz="3600" b="1" dirty="0"/>
              <a:t>513-841-4132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for Discussion:</a:t>
            </a:r>
          </a:p>
        </p:txBody>
      </p:sp>
      <p:sp>
        <p:nvSpPr>
          <p:cNvPr id="6" name="Rectangle 5" descr="URL if needed" title="URL if needed"/>
          <p:cNvSpPr/>
          <p:nvPr/>
        </p:nvSpPr>
        <p:spPr bwMode="auto">
          <a:xfrm>
            <a:off x="609600" y="6167438"/>
            <a:ext cx="6781800" cy="461963"/>
          </a:xfrm>
          <a:prstGeom prst="rect">
            <a:avLst/>
          </a:prstGeom>
          <a:solidFill>
            <a:schemeClr val="tx1">
              <a:lumMod val="75000"/>
              <a:lumOff val="2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TextBox 3" descr="URL if needed" title="URL if needed"/>
          <p:cNvSpPr txBox="1">
            <a:spLocks noChangeArrowheads="1"/>
          </p:cNvSpPr>
          <p:nvPr/>
        </p:nvSpPr>
        <p:spPr bwMode="auto">
          <a:xfrm>
            <a:off x="609600" y="6162676"/>
            <a:ext cx="6781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a:solidFill>
                  <a:srgbClr val="0070C0"/>
                </a:solidFill>
                <a:latin typeface="Calibri" panose="020F0502020204030204" pitchFamily="34" charset="0"/>
              </a:rPr>
              <a:t>osha.gov</a:t>
            </a:r>
          </a:p>
        </p:txBody>
      </p:sp>
      <p:sp>
        <p:nvSpPr>
          <p:cNvPr id="9" name="TextBox 2"/>
          <p:cNvSpPr txBox="1">
            <a:spLocks noChangeArrowheads="1"/>
          </p:cNvSpPr>
          <p:nvPr/>
        </p:nvSpPr>
        <p:spPr bwMode="auto">
          <a:xfrm>
            <a:off x="2768600" y="2514600"/>
            <a:ext cx="6477000"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800"/>
              </a:spcAft>
              <a:buClr>
                <a:srgbClr val="0070C0"/>
              </a:buClr>
              <a:buSzPct val="110000"/>
              <a:buFont typeface="Wingdings" panose="05000000000000000000" pitchFamily="2" charset="2"/>
              <a:buChar char="§"/>
            </a:pPr>
            <a:r>
              <a:rPr lang="en-US" altLang="en-US" sz="3600" b="1" dirty="0">
                <a:latin typeface="Calibri" panose="020F0502020204030204" pitchFamily="34" charset="0"/>
              </a:rPr>
              <a:t>2023 Accomplishments</a:t>
            </a:r>
          </a:p>
          <a:p>
            <a:pPr eaLnBrk="1" hangingPunct="1">
              <a:spcAft>
                <a:spcPts val="1800"/>
              </a:spcAft>
              <a:buClr>
                <a:srgbClr val="0070C0"/>
              </a:buClr>
              <a:buSzPct val="110000"/>
              <a:buFont typeface="Wingdings" panose="05000000000000000000" pitchFamily="2" charset="2"/>
              <a:buChar char="§"/>
            </a:pPr>
            <a:r>
              <a:rPr lang="en-US" altLang="en-US" sz="3600" b="1" dirty="0">
                <a:latin typeface="Calibri" panose="020F0502020204030204" pitchFamily="34" charset="0"/>
              </a:rPr>
              <a:t>2024 OSHA Directives &amp; Focus</a:t>
            </a:r>
          </a:p>
          <a:p>
            <a:pPr eaLnBrk="1" hangingPunct="1">
              <a:spcAft>
                <a:spcPts val="1800"/>
              </a:spcAft>
              <a:buClr>
                <a:srgbClr val="0070C0"/>
              </a:buClr>
              <a:buSzPct val="110000"/>
              <a:buFont typeface="Wingdings" panose="05000000000000000000" pitchFamily="2" charset="2"/>
              <a:buChar char="§"/>
            </a:pPr>
            <a:r>
              <a:rPr lang="en-US" altLang="en-US" sz="3200" b="1" dirty="0">
                <a:latin typeface="Calibri" panose="020F0502020204030204" pitchFamily="34" charset="0"/>
              </a:rPr>
              <a:t>Questions &amp; Answers</a:t>
            </a:r>
          </a:p>
        </p:txBody>
      </p:sp>
    </p:spTree>
    <p:extLst>
      <p:ext uri="{BB962C8B-B14F-4D97-AF65-F5344CB8AC3E}">
        <p14:creationId xmlns:p14="http://schemas.microsoft.com/office/powerpoint/2010/main" val="1000167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58207-DF4C-835B-F247-0620A890D245}"/>
              </a:ext>
            </a:extLst>
          </p:cNvPr>
          <p:cNvSpPr>
            <a:spLocks noGrp="1"/>
          </p:cNvSpPr>
          <p:nvPr>
            <p:ph type="title"/>
          </p:nvPr>
        </p:nvSpPr>
        <p:spPr>
          <a:xfrm>
            <a:off x="609600" y="274638"/>
            <a:ext cx="10134600" cy="1143000"/>
          </a:xfrm>
        </p:spPr>
        <p:txBody>
          <a:bodyPr/>
          <a:lstStyle/>
          <a:p>
            <a:r>
              <a:rPr lang="en-US" dirty="0"/>
              <a:t>Accomplishments for FY’23 for Cincinnati Area Office</a:t>
            </a:r>
          </a:p>
        </p:txBody>
      </p:sp>
      <p:sp>
        <p:nvSpPr>
          <p:cNvPr id="3" name="TextBox 2">
            <a:extLst>
              <a:ext uri="{FF2B5EF4-FFF2-40B4-BE49-F238E27FC236}">
                <a16:creationId xmlns:a16="http://schemas.microsoft.com/office/drawing/2014/main" id="{615B09DF-1FA3-D92B-AD2C-247786BB5824}"/>
              </a:ext>
            </a:extLst>
          </p:cNvPr>
          <p:cNvSpPr txBox="1"/>
          <p:nvPr/>
        </p:nvSpPr>
        <p:spPr>
          <a:xfrm>
            <a:off x="1447800" y="2590800"/>
            <a:ext cx="7543800" cy="3447098"/>
          </a:xfrm>
          <a:prstGeom prst="rect">
            <a:avLst/>
          </a:prstGeom>
          <a:noFill/>
        </p:spPr>
        <p:txBody>
          <a:bodyPr wrap="square" rtlCol="0">
            <a:spAutoFit/>
          </a:bodyPr>
          <a:lstStyle/>
          <a:p>
            <a:pPr marL="285750" indent="-285750">
              <a:buFont typeface="Arial" panose="020B0604020202020204" pitchFamily="34" charset="0"/>
              <a:buChar char="•"/>
            </a:pPr>
            <a:r>
              <a:rPr lang="en-US" sz="2000" b="1" dirty="0"/>
              <a:t>The Cincinnati Office conducted 584 inspections</a:t>
            </a:r>
          </a:p>
          <a:p>
            <a:pPr marL="742950" lvl="1" indent="-285750">
              <a:buFont typeface="Arial" panose="020B0604020202020204" pitchFamily="34" charset="0"/>
              <a:buChar char="•"/>
            </a:pPr>
            <a:r>
              <a:rPr lang="en-US" sz="2000" b="1" dirty="0"/>
              <a:t>180 were General Industry and  318 Construction </a:t>
            </a:r>
          </a:p>
          <a:p>
            <a:pPr marL="742950" lvl="1" indent="-285750">
              <a:buFont typeface="Arial" panose="020B0604020202020204" pitchFamily="34" charset="0"/>
              <a:buChar char="•"/>
            </a:pPr>
            <a:r>
              <a:rPr lang="en-US" sz="2000" b="1" dirty="0"/>
              <a:t>79  were Health Inspections</a:t>
            </a:r>
          </a:p>
          <a:p>
            <a:pPr marL="285750" indent="-285750">
              <a:buFont typeface="Arial" panose="020B0604020202020204" pitchFamily="34" charset="0"/>
              <a:buChar char="•"/>
            </a:pPr>
            <a:r>
              <a:rPr lang="en-US" sz="2000" b="1" dirty="0"/>
              <a:t>20 fatalities were investigated</a:t>
            </a:r>
          </a:p>
          <a:p>
            <a:pPr marL="742950" lvl="1" indent="-285750">
              <a:buFont typeface="Arial" panose="020B0604020202020204" pitchFamily="34" charset="0"/>
              <a:buChar char="•"/>
            </a:pPr>
            <a:r>
              <a:rPr lang="en-US" sz="2000" b="1" dirty="0"/>
              <a:t> 3 were in Construction</a:t>
            </a:r>
          </a:p>
          <a:p>
            <a:pPr marL="742950" lvl="1" indent="-285750">
              <a:buFont typeface="Arial" panose="020B0604020202020204" pitchFamily="34" charset="0"/>
              <a:buChar char="•"/>
            </a:pPr>
            <a:r>
              <a:rPr lang="en-US" sz="2000" b="1" dirty="0"/>
              <a:t>17 were in General Industry</a:t>
            </a:r>
          </a:p>
          <a:p>
            <a:pPr marL="285750" indent="-285750">
              <a:buFont typeface="Arial" panose="020B0604020202020204" pitchFamily="34" charset="0"/>
              <a:buChar char="•"/>
            </a:pPr>
            <a:r>
              <a:rPr lang="en-US" sz="2000" b="1" dirty="0"/>
              <a:t>We removed 7,978 employees from hazards through inspections</a:t>
            </a:r>
          </a:p>
          <a:p>
            <a:pPr marL="285750" indent="-285750">
              <a:buFont typeface="Arial" panose="020B0604020202020204" pitchFamily="34" charset="0"/>
              <a:buChar char="•"/>
            </a:pPr>
            <a:r>
              <a:rPr lang="en-US" sz="2000" b="1" dirty="0"/>
              <a:t>We conducted 10 inspections in Warehousing</a:t>
            </a:r>
          </a:p>
          <a:p>
            <a:pPr marL="285750" indent="-285750">
              <a:buFont typeface="Arial" panose="020B0604020202020204" pitchFamily="34" charset="0"/>
              <a:buChar char="•"/>
            </a:pPr>
            <a:r>
              <a:rPr lang="en-US" sz="2000" b="1" dirty="0"/>
              <a:t>We conducted 5 Temp Worker inspections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18883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D9EE5-1CEB-3E7A-471C-646BACED14A2}"/>
              </a:ext>
            </a:extLst>
          </p:cNvPr>
          <p:cNvSpPr>
            <a:spLocks noGrp="1"/>
          </p:cNvSpPr>
          <p:nvPr>
            <p:ph type="title"/>
          </p:nvPr>
        </p:nvSpPr>
        <p:spPr/>
        <p:txBody>
          <a:bodyPr/>
          <a:lstStyle/>
          <a:p>
            <a:r>
              <a:rPr lang="en-US" dirty="0"/>
              <a:t>Significant Cases in FY’23</a:t>
            </a:r>
          </a:p>
        </p:txBody>
      </p:sp>
      <p:sp>
        <p:nvSpPr>
          <p:cNvPr id="3" name="TextBox 2">
            <a:extLst>
              <a:ext uri="{FF2B5EF4-FFF2-40B4-BE49-F238E27FC236}">
                <a16:creationId xmlns:a16="http://schemas.microsoft.com/office/drawing/2014/main" id="{2865E3F8-9AB3-7B90-9399-864B339445A1}"/>
              </a:ext>
            </a:extLst>
          </p:cNvPr>
          <p:cNvSpPr txBox="1"/>
          <p:nvPr/>
        </p:nvSpPr>
        <p:spPr>
          <a:xfrm>
            <a:off x="990600" y="2362200"/>
            <a:ext cx="8839200" cy="3754874"/>
          </a:xfrm>
          <a:prstGeom prst="rect">
            <a:avLst/>
          </a:prstGeom>
          <a:noFill/>
        </p:spPr>
        <p:txBody>
          <a:bodyPr wrap="square" rtlCol="0">
            <a:spAutoFit/>
          </a:bodyPr>
          <a:lstStyle/>
          <a:p>
            <a:pPr marL="285750" indent="-285750">
              <a:buFont typeface="Arial" panose="020B0604020202020204" pitchFamily="34" charset="0"/>
              <a:buChar char="•"/>
            </a:pPr>
            <a:r>
              <a:rPr lang="en-US" sz="2000" b="1" dirty="0"/>
              <a:t>Three cases issued against one Food Processing company totally $2.3 million (contest)</a:t>
            </a:r>
          </a:p>
          <a:p>
            <a:pPr marL="285750" indent="-285750">
              <a:buFont typeface="Arial" panose="020B0604020202020204" pitchFamily="34" charset="0"/>
              <a:buChar char="•"/>
            </a:pPr>
            <a:r>
              <a:rPr lang="en-US" sz="2000" b="1" dirty="0"/>
              <a:t>Issued a cold stress case for lack of PPE for one company (contest)</a:t>
            </a:r>
          </a:p>
          <a:p>
            <a:pPr marL="285750" indent="-285750">
              <a:buFont typeface="Arial" panose="020B0604020202020204" pitchFamily="34" charset="0"/>
              <a:buChar char="•"/>
            </a:pPr>
            <a:r>
              <a:rPr lang="en-US" sz="2000" b="1" dirty="0"/>
              <a:t>Issued two Hazard Alert letters (HAL) done for Violence in the Workplace</a:t>
            </a:r>
          </a:p>
          <a:p>
            <a:pPr marL="285750" indent="-285750">
              <a:buFont typeface="Arial" panose="020B0604020202020204" pitchFamily="34" charset="0"/>
              <a:buChar char="•"/>
            </a:pPr>
            <a:r>
              <a:rPr lang="en-US" sz="2000" b="1" dirty="0"/>
              <a:t>We processed 1406 Unprogrammed Activities (UPAs) 3</a:t>
            </a:r>
            <a:r>
              <a:rPr lang="en-US" sz="2000" b="1" baseline="30000" dirty="0"/>
              <a:t>rd</a:t>
            </a:r>
            <a:r>
              <a:rPr lang="en-US" sz="2000" b="1" dirty="0"/>
              <a:t> highest in the country</a:t>
            </a:r>
          </a:p>
          <a:p>
            <a:pPr marL="742950" lvl="1" indent="-285750">
              <a:buFont typeface="Arial" panose="020B0604020202020204" pitchFamily="34" charset="0"/>
              <a:buChar char="•"/>
            </a:pPr>
            <a:r>
              <a:rPr lang="en-US" sz="2000" b="1" dirty="0"/>
              <a:t>Fat/Cat</a:t>
            </a:r>
          </a:p>
          <a:p>
            <a:pPr marL="742950" lvl="1" indent="-285750">
              <a:buFont typeface="Arial" panose="020B0604020202020204" pitchFamily="34" charset="0"/>
              <a:buChar char="•"/>
            </a:pPr>
            <a:r>
              <a:rPr lang="en-US" sz="2000" b="1" dirty="0"/>
              <a:t>Referrals</a:t>
            </a:r>
          </a:p>
          <a:p>
            <a:pPr marL="742950" lvl="1" indent="-285750">
              <a:buFont typeface="Arial" panose="020B0604020202020204" pitchFamily="34" charset="0"/>
              <a:buChar char="•"/>
            </a:pPr>
            <a:r>
              <a:rPr lang="en-US" sz="2000" b="1" dirty="0"/>
              <a:t>Employer Referrals</a:t>
            </a:r>
          </a:p>
          <a:p>
            <a:pPr marL="742950" lvl="1" indent="-285750">
              <a:buFont typeface="Arial" panose="020B0604020202020204" pitchFamily="34" charset="0"/>
              <a:buChar char="•"/>
            </a:pPr>
            <a:r>
              <a:rPr lang="en-US" sz="2000" b="1" dirty="0"/>
              <a:t>Complaints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848378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3B9C0-3D29-CEDB-4CBD-6B0586F62450}"/>
              </a:ext>
            </a:extLst>
          </p:cNvPr>
          <p:cNvSpPr>
            <a:spLocks noGrp="1"/>
          </p:cNvSpPr>
          <p:nvPr>
            <p:ph type="title"/>
          </p:nvPr>
        </p:nvSpPr>
        <p:spPr/>
        <p:txBody>
          <a:bodyPr/>
          <a:lstStyle/>
          <a:p>
            <a:r>
              <a:rPr lang="en-US" dirty="0"/>
              <a:t>2024 OSHA Directives (NEPS &amp; LEPS) &amp; OSHA’s Focus</a:t>
            </a:r>
          </a:p>
        </p:txBody>
      </p:sp>
      <p:sp>
        <p:nvSpPr>
          <p:cNvPr id="3" name="TextBox 2">
            <a:extLst>
              <a:ext uri="{FF2B5EF4-FFF2-40B4-BE49-F238E27FC236}">
                <a16:creationId xmlns:a16="http://schemas.microsoft.com/office/drawing/2014/main" id="{F0FB8228-561F-6035-AA9C-2697B49F68F3}"/>
              </a:ext>
            </a:extLst>
          </p:cNvPr>
          <p:cNvSpPr txBox="1"/>
          <p:nvPr/>
        </p:nvSpPr>
        <p:spPr>
          <a:xfrm>
            <a:off x="838200" y="2819400"/>
            <a:ext cx="8077200" cy="3046988"/>
          </a:xfrm>
          <a:prstGeom prst="rect">
            <a:avLst/>
          </a:prstGeom>
          <a:noFill/>
        </p:spPr>
        <p:txBody>
          <a:bodyPr wrap="square" rtlCol="0">
            <a:spAutoFit/>
          </a:bodyPr>
          <a:lstStyle/>
          <a:p>
            <a:pPr marL="285750" indent="-285750">
              <a:buFont typeface="Arial" panose="020B0604020202020204" pitchFamily="34" charset="0"/>
              <a:buChar char="•"/>
            </a:pPr>
            <a:r>
              <a:rPr lang="en-US" sz="2400" b="1" dirty="0"/>
              <a:t>Fiscal year 2024, begins for OSHA on October 1, 2023.  We are going to follow the current NEPS and LEPS as part of our enforcement tools. </a:t>
            </a:r>
          </a:p>
          <a:p>
            <a:pPr marL="285750" indent="-285750">
              <a:buFont typeface="Arial" panose="020B0604020202020204" pitchFamily="34" charset="0"/>
              <a:buChar char="•"/>
            </a:pPr>
            <a:r>
              <a:rPr lang="en-US" sz="2400" b="1" dirty="0"/>
              <a:t>In FY’23 the agency came out with some new NEPs and LEPs that will become part of OSHA FY’24 enforcement focus</a:t>
            </a:r>
          </a:p>
          <a:p>
            <a:pPr marL="285750" indent="-285750">
              <a:buFont typeface="Arial" panose="020B0604020202020204" pitchFamily="34" charset="0"/>
              <a:buChar char="•"/>
            </a:pPr>
            <a:r>
              <a:rPr lang="en-US" sz="2400" b="1" dirty="0"/>
              <a:t>NEP – National Emphasis Programs</a:t>
            </a:r>
          </a:p>
          <a:p>
            <a:pPr marL="285750" indent="-285750">
              <a:buFont typeface="Arial" panose="020B0604020202020204" pitchFamily="34" charset="0"/>
              <a:buChar char="•"/>
            </a:pPr>
            <a:r>
              <a:rPr lang="en-US" sz="2400" b="1" dirty="0"/>
              <a:t>LEP – Local Emphasis Programs</a:t>
            </a:r>
          </a:p>
        </p:txBody>
      </p:sp>
    </p:spTree>
    <p:extLst>
      <p:ext uri="{BB962C8B-B14F-4D97-AF65-F5344CB8AC3E}">
        <p14:creationId xmlns:p14="http://schemas.microsoft.com/office/powerpoint/2010/main" val="146663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B040E-7DB5-05E8-4A53-2E508185EC19}"/>
              </a:ext>
            </a:extLst>
          </p:cNvPr>
          <p:cNvSpPr>
            <a:spLocks noGrp="1"/>
          </p:cNvSpPr>
          <p:nvPr>
            <p:ph type="title"/>
          </p:nvPr>
        </p:nvSpPr>
        <p:spPr/>
        <p:txBody>
          <a:bodyPr/>
          <a:lstStyle/>
          <a:p>
            <a:r>
              <a:rPr lang="en-US" dirty="0"/>
              <a:t>NEP and LEP Directives for FY’24:</a:t>
            </a:r>
          </a:p>
        </p:txBody>
      </p:sp>
      <p:sp>
        <p:nvSpPr>
          <p:cNvPr id="4" name="TextBox 3">
            <a:extLst>
              <a:ext uri="{FF2B5EF4-FFF2-40B4-BE49-F238E27FC236}">
                <a16:creationId xmlns:a16="http://schemas.microsoft.com/office/drawing/2014/main" id="{2B9D7317-3170-6D69-8DC6-2ED672CB152D}"/>
              </a:ext>
            </a:extLst>
          </p:cNvPr>
          <p:cNvSpPr txBox="1"/>
          <p:nvPr/>
        </p:nvSpPr>
        <p:spPr>
          <a:xfrm>
            <a:off x="736600" y="2362200"/>
            <a:ext cx="8915400" cy="3970318"/>
          </a:xfrm>
          <a:prstGeom prst="rect">
            <a:avLst/>
          </a:prstGeom>
          <a:noFill/>
        </p:spPr>
        <p:txBody>
          <a:bodyPr wrap="square" rtlCol="0">
            <a:spAutoFit/>
          </a:bodyPr>
          <a:lstStyle/>
          <a:p>
            <a:pPr marL="285750" indent="-285750">
              <a:buFont typeface="Arial" panose="020B0604020202020204" pitchFamily="34" charset="0"/>
              <a:buChar char="•"/>
            </a:pPr>
            <a:r>
              <a:rPr lang="en-US" b="1" dirty="0"/>
              <a:t>NEP – Falls for General Industry and Construction Industry</a:t>
            </a:r>
          </a:p>
          <a:p>
            <a:pPr marL="285750" indent="-285750">
              <a:buFont typeface="Arial" panose="020B0604020202020204" pitchFamily="34" charset="0"/>
              <a:buChar char="•"/>
            </a:pPr>
            <a:r>
              <a:rPr lang="en-US" b="1" dirty="0"/>
              <a:t>NEP – Trenching for Construction Industry</a:t>
            </a:r>
          </a:p>
          <a:p>
            <a:pPr marL="285750" indent="-285750">
              <a:buFont typeface="Arial" panose="020B0604020202020204" pitchFamily="34" charset="0"/>
              <a:buChar char="•"/>
            </a:pPr>
            <a:r>
              <a:rPr lang="en-US" b="1" dirty="0"/>
              <a:t>NEP -  Powered Industrial Vehicles for General Industry and Construction Industry</a:t>
            </a:r>
          </a:p>
          <a:p>
            <a:pPr marL="285750" indent="-285750">
              <a:buFont typeface="Arial" panose="020B0604020202020204" pitchFamily="34" charset="0"/>
              <a:buChar char="•"/>
            </a:pPr>
            <a:r>
              <a:rPr lang="en-US" b="1" dirty="0"/>
              <a:t>NEP – Site Specific Targeting for FY’23 for General Industry</a:t>
            </a:r>
          </a:p>
          <a:p>
            <a:pPr marL="285750" indent="-285750">
              <a:buFont typeface="Arial" panose="020B0604020202020204" pitchFamily="34" charset="0"/>
              <a:buChar char="•"/>
            </a:pPr>
            <a:r>
              <a:rPr lang="en-US" b="1" dirty="0"/>
              <a:t>NEP – </a:t>
            </a:r>
            <a:r>
              <a:rPr lang="en-US" b="1" dirty="0" err="1"/>
              <a:t>FedTargeting</a:t>
            </a:r>
            <a:r>
              <a:rPr lang="en-US" b="1" dirty="0"/>
              <a:t> for Federal Agencies</a:t>
            </a:r>
          </a:p>
          <a:p>
            <a:pPr marL="285750" indent="-285750">
              <a:buFont typeface="Arial" panose="020B0604020202020204" pitchFamily="34" charset="0"/>
              <a:buChar char="•"/>
            </a:pPr>
            <a:r>
              <a:rPr lang="en-US" b="1" dirty="0"/>
              <a:t>NEP – Heat Stress for General Industry and Construction Industry</a:t>
            </a:r>
          </a:p>
          <a:p>
            <a:pPr marL="285750" indent="-285750">
              <a:buFont typeface="Arial" panose="020B0604020202020204" pitchFamily="34" charset="0"/>
              <a:buChar char="•"/>
            </a:pPr>
            <a:r>
              <a:rPr lang="en-US" b="1" dirty="0"/>
              <a:t>NEP – Amputations General Industry and Construction Industry</a:t>
            </a:r>
          </a:p>
          <a:p>
            <a:pPr marL="285750" indent="-285750">
              <a:buFont typeface="Arial" panose="020B0604020202020204" pitchFamily="34" charset="0"/>
              <a:buChar char="•"/>
            </a:pPr>
            <a:r>
              <a:rPr lang="en-US" b="1" dirty="0"/>
              <a:t>NEP – Warehousing FY’24 for General Industry</a:t>
            </a:r>
          </a:p>
          <a:p>
            <a:pPr marL="285750" indent="-285750">
              <a:buFont typeface="Arial" panose="020B0604020202020204" pitchFamily="34" charset="0"/>
              <a:buChar char="•"/>
            </a:pPr>
            <a:r>
              <a:rPr lang="en-US" b="1" dirty="0"/>
              <a:t>NEP – Injury Tracking Application (ITA) – Company requirement to report electronically for Recordkeeping by March 2</a:t>
            </a:r>
            <a:r>
              <a:rPr lang="en-US" b="1" baseline="30000" dirty="0"/>
              <a:t>nd</a:t>
            </a:r>
            <a:r>
              <a:rPr lang="en-US" b="1" dirty="0"/>
              <a:t>, of 2024</a:t>
            </a:r>
          </a:p>
          <a:p>
            <a:pPr marL="285750" indent="-285750">
              <a:buFont typeface="Arial" panose="020B0604020202020204" pitchFamily="34" charset="0"/>
              <a:buChar char="•"/>
            </a:pPr>
            <a:r>
              <a:rPr lang="en-US" b="1" dirty="0"/>
              <a:t>LEP – Region V – Food Processing Facilities for General Industry</a:t>
            </a:r>
          </a:p>
          <a:p>
            <a:pPr marL="285750" indent="-285750">
              <a:buFont typeface="Arial" panose="020B0604020202020204" pitchFamily="34" charset="0"/>
              <a:buChar char="•"/>
            </a:pPr>
            <a:r>
              <a:rPr lang="en-US" b="1" dirty="0" err="1"/>
              <a:t>CTargeting</a:t>
            </a:r>
            <a:r>
              <a:rPr lang="en-US" b="1" dirty="0"/>
              <a:t> – Construction Industry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88325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F5113-C8FC-3A3C-7068-F3DB41922F71}"/>
              </a:ext>
            </a:extLst>
          </p:cNvPr>
          <p:cNvSpPr>
            <a:spLocks noGrp="1"/>
          </p:cNvSpPr>
          <p:nvPr>
            <p:ph type="title"/>
          </p:nvPr>
        </p:nvSpPr>
        <p:spPr/>
        <p:txBody>
          <a:bodyPr/>
          <a:lstStyle/>
          <a:p>
            <a:r>
              <a:rPr lang="en-US" dirty="0"/>
              <a:t>Purpose of NEPs and LEPs</a:t>
            </a:r>
          </a:p>
        </p:txBody>
      </p:sp>
      <p:sp>
        <p:nvSpPr>
          <p:cNvPr id="3" name="TextBox 2">
            <a:extLst>
              <a:ext uri="{FF2B5EF4-FFF2-40B4-BE49-F238E27FC236}">
                <a16:creationId xmlns:a16="http://schemas.microsoft.com/office/drawing/2014/main" id="{4CCC8047-05AB-CDC6-6CE2-459F03C42464}"/>
              </a:ext>
            </a:extLst>
          </p:cNvPr>
          <p:cNvSpPr txBox="1"/>
          <p:nvPr/>
        </p:nvSpPr>
        <p:spPr>
          <a:xfrm>
            <a:off x="838200" y="2514600"/>
            <a:ext cx="8229600" cy="3416320"/>
          </a:xfrm>
          <a:prstGeom prst="rect">
            <a:avLst/>
          </a:prstGeom>
          <a:noFill/>
        </p:spPr>
        <p:txBody>
          <a:bodyPr wrap="square" rtlCol="0">
            <a:spAutoFit/>
          </a:bodyPr>
          <a:lstStyle/>
          <a:p>
            <a:pPr marL="285750" indent="-285750">
              <a:buFont typeface="Arial" panose="020B0604020202020204" pitchFamily="34" charset="0"/>
              <a:buChar char="•"/>
            </a:pPr>
            <a:r>
              <a:rPr lang="en-US" b="1" dirty="0"/>
              <a:t>The purpose of the NEPs and LEPs is to allow a small agency such as OSHA to focus on where best to place their enforcement resources.</a:t>
            </a:r>
          </a:p>
          <a:p>
            <a:pPr marL="285750" indent="-285750">
              <a:buFont typeface="Arial" panose="020B0604020202020204" pitchFamily="34" charset="0"/>
              <a:buChar char="•"/>
            </a:pPr>
            <a:r>
              <a:rPr lang="en-US" b="1" dirty="0"/>
              <a:t>Some of the NEPs are based on Top 10 findings over the years in the general and construction industries.</a:t>
            </a:r>
          </a:p>
          <a:p>
            <a:pPr marL="285750" indent="-285750">
              <a:buFont typeface="Arial" panose="020B0604020202020204" pitchFamily="34" charset="0"/>
              <a:buChar char="•"/>
            </a:pPr>
            <a:r>
              <a:rPr lang="en-US" b="1" dirty="0"/>
              <a:t>LEPs are what each Region believes that based on trends we need to add additional focus, i.e., Food Processing Industries and </a:t>
            </a:r>
          </a:p>
          <a:p>
            <a:pPr marL="285750" indent="-285750">
              <a:buFont typeface="Arial" panose="020B0604020202020204" pitchFamily="34" charset="0"/>
              <a:buChar char="•"/>
            </a:pPr>
            <a:r>
              <a:rPr lang="en-US" b="1" dirty="0"/>
              <a:t>The most recent change from a local emphasis programs to a national emphasis program is the Fall Directive.  That occurred during FY’23 that means all it is no longer an LEP but now all 10 regions and state plans will follow the directive for falls in General and Construction Industries.</a:t>
            </a:r>
          </a:p>
          <a:p>
            <a:pPr marL="285750" indent="-285750">
              <a:buFont typeface="Arial" panose="020B0604020202020204" pitchFamily="34" charset="0"/>
              <a:buChar char="•"/>
            </a:pPr>
            <a:r>
              <a:rPr lang="en-US" b="1" dirty="0"/>
              <a:t>Warehousing is the biggest NEP for General Industry for FY’24</a:t>
            </a:r>
          </a:p>
        </p:txBody>
      </p:sp>
    </p:spTree>
    <p:extLst>
      <p:ext uri="{BB962C8B-B14F-4D97-AF65-F5344CB8AC3E}">
        <p14:creationId xmlns:p14="http://schemas.microsoft.com/office/powerpoint/2010/main" val="139980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0BB5A-7D87-30B9-F934-C1DBC2660694}"/>
              </a:ext>
            </a:extLst>
          </p:cNvPr>
          <p:cNvSpPr>
            <a:spLocks noGrp="1"/>
          </p:cNvSpPr>
          <p:nvPr>
            <p:ph type="title"/>
          </p:nvPr>
        </p:nvSpPr>
        <p:spPr>
          <a:xfrm>
            <a:off x="609600" y="274638"/>
            <a:ext cx="10058400" cy="1143000"/>
          </a:xfrm>
        </p:spPr>
        <p:txBody>
          <a:bodyPr/>
          <a:lstStyle/>
          <a:p>
            <a:r>
              <a:rPr lang="en-US" dirty="0"/>
              <a:t>TRENDS - TOP 10 MOST CITED VIOLATIONS FY’22</a:t>
            </a:r>
          </a:p>
        </p:txBody>
      </p:sp>
      <p:sp>
        <p:nvSpPr>
          <p:cNvPr id="3" name="TextBox 2">
            <a:extLst>
              <a:ext uri="{FF2B5EF4-FFF2-40B4-BE49-F238E27FC236}">
                <a16:creationId xmlns:a16="http://schemas.microsoft.com/office/drawing/2014/main" id="{BEBD6D64-6CFB-E1B9-C03E-E8EF13D8BD97}"/>
              </a:ext>
            </a:extLst>
          </p:cNvPr>
          <p:cNvSpPr txBox="1"/>
          <p:nvPr/>
        </p:nvSpPr>
        <p:spPr>
          <a:xfrm>
            <a:off x="914400" y="2514600"/>
            <a:ext cx="9829800" cy="3416320"/>
          </a:xfrm>
          <a:prstGeom prst="rect">
            <a:avLst/>
          </a:prstGeom>
          <a:noFill/>
        </p:spPr>
        <p:txBody>
          <a:bodyPr wrap="square" rtlCol="0">
            <a:spAutoFit/>
          </a:bodyPr>
          <a:lstStyle/>
          <a:p>
            <a:pPr algn="l">
              <a:buFont typeface="+mj-lt"/>
              <a:buAutoNum type="arabicPeriod"/>
            </a:pPr>
            <a:r>
              <a:rPr lang="en-US" b="1" i="0" dirty="0">
                <a:solidFill>
                  <a:srgbClr val="212121"/>
                </a:solidFill>
                <a:effectLst/>
                <a:latin typeface="Source Sans Pro" panose="020B0503030403020204" pitchFamily="34" charset="0"/>
              </a:rPr>
              <a:t>Fall Protection, construction</a:t>
            </a:r>
            <a:r>
              <a:rPr lang="en-US" b="0" i="0" dirty="0">
                <a:solidFill>
                  <a:srgbClr val="212121"/>
                </a:solidFill>
                <a:effectLst/>
                <a:latin typeface="Source Sans Pro" panose="020B0503030403020204" pitchFamily="34" charset="0"/>
              </a:rPr>
              <a:t> (</a:t>
            </a:r>
            <a:r>
              <a:rPr lang="en-US" b="0" i="0" u="sng" dirty="0">
                <a:solidFill>
                  <a:srgbClr val="0071BC"/>
                </a:solidFill>
                <a:effectLst/>
                <a:latin typeface="Source Sans Pro" panose="020B0503030403020204" pitchFamily="34" charset="0"/>
                <a:hlinkClick r:id="rId2" tooltip="1926.501 - Duty to have fall protection."/>
              </a:rPr>
              <a:t>29 CFR 1926.501</a:t>
            </a:r>
            <a:r>
              <a:rPr lang="en-US" b="0" i="0" dirty="0">
                <a:solidFill>
                  <a:srgbClr val="212121"/>
                </a:solidFill>
                <a:effectLst/>
                <a:latin typeface="Source Sans Pro" panose="020B0503030403020204" pitchFamily="34" charset="0"/>
              </a:rPr>
              <a:t>) </a:t>
            </a:r>
            <a:r>
              <a:rPr lang="en-US" b="1" i="0" dirty="0">
                <a:solidFill>
                  <a:srgbClr val="212121"/>
                </a:solidFill>
                <a:effectLst/>
                <a:latin typeface="Source Sans Pro" panose="020B0503030403020204" pitchFamily="34" charset="0"/>
              </a:rPr>
              <a:t>NEP FALLS</a:t>
            </a:r>
            <a:endParaRPr lang="en-US" b="0" i="0" dirty="0">
              <a:solidFill>
                <a:srgbClr val="212121"/>
              </a:solidFill>
              <a:effectLst/>
              <a:latin typeface="Source Sans Pro" panose="020B0503030403020204" pitchFamily="34" charset="0"/>
            </a:endParaRPr>
          </a:p>
          <a:p>
            <a:pPr algn="l">
              <a:buFont typeface="+mj-lt"/>
              <a:buAutoNum type="arabicPeriod"/>
            </a:pPr>
            <a:r>
              <a:rPr lang="en-US" b="1" i="0" dirty="0">
                <a:solidFill>
                  <a:srgbClr val="212121"/>
                </a:solidFill>
                <a:effectLst/>
                <a:latin typeface="Source Sans Pro" panose="020B0503030403020204" pitchFamily="34" charset="0"/>
              </a:rPr>
              <a:t>Hazard Communication, general industry</a:t>
            </a:r>
            <a:r>
              <a:rPr lang="en-US" b="0" i="0" dirty="0">
                <a:solidFill>
                  <a:srgbClr val="212121"/>
                </a:solidFill>
                <a:effectLst/>
                <a:latin typeface="Source Sans Pro" panose="020B0503030403020204" pitchFamily="34" charset="0"/>
              </a:rPr>
              <a:t> (</a:t>
            </a:r>
            <a:r>
              <a:rPr lang="en-US" b="0" i="0" u="sng" dirty="0">
                <a:solidFill>
                  <a:srgbClr val="0071BC"/>
                </a:solidFill>
                <a:effectLst/>
                <a:latin typeface="Source Sans Pro" panose="020B0503030403020204" pitchFamily="34" charset="0"/>
                <a:hlinkClick r:id="rId3" tooltip="1910.1200 - Hazard Communication."/>
              </a:rPr>
              <a:t>29 CFR 1910.1200</a:t>
            </a:r>
            <a:r>
              <a:rPr lang="en-US" b="0" i="0" dirty="0">
                <a:solidFill>
                  <a:srgbClr val="212121"/>
                </a:solidFill>
                <a:effectLst/>
                <a:latin typeface="Source Sans Pro" panose="020B0503030403020204" pitchFamily="34" charset="0"/>
              </a:rPr>
              <a:t>)</a:t>
            </a:r>
          </a:p>
          <a:p>
            <a:pPr algn="l">
              <a:buFont typeface="+mj-lt"/>
              <a:buAutoNum type="arabicPeriod"/>
            </a:pPr>
            <a:r>
              <a:rPr lang="en-US" b="1" i="0" dirty="0">
                <a:solidFill>
                  <a:srgbClr val="212121"/>
                </a:solidFill>
                <a:effectLst/>
                <a:latin typeface="Source Sans Pro" panose="020B0503030403020204" pitchFamily="34" charset="0"/>
              </a:rPr>
              <a:t>Ladders, construction</a:t>
            </a:r>
            <a:r>
              <a:rPr lang="en-US" b="0" i="0" dirty="0">
                <a:solidFill>
                  <a:srgbClr val="212121"/>
                </a:solidFill>
                <a:effectLst/>
                <a:latin typeface="Source Sans Pro" panose="020B0503030403020204" pitchFamily="34" charset="0"/>
              </a:rPr>
              <a:t> (</a:t>
            </a:r>
            <a:r>
              <a:rPr lang="en-US" b="0" i="0" u="sng" dirty="0">
                <a:solidFill>
                  <a:srgbClr val="0071BC"/>
                </a:solidFill>
                <a:effectLst/>
                <a:latin typeface="Source Sans Pro" panose="020B0503030403020204" pitchFamily="34" charset="0"/>
                <a:hlinkClick r:id="rId4" tooltip="1926.1053 - Ladders."/>
              </a:rPr>
              <a:t>29 CFR 1926.1053</a:t>
            </a:r>
            <a:r>
              <a:rPr lang="en-US" b="0" i="0" dirty="0">
                <a:solidFill>
                  <a:srgbClr val="212121"/>
                </a:solidFill>
                <a:effectLst/>
                <a:latin typeface="Source Sans Pro" panose="020B0503030403020204" pitchFamily="34" charset="0"/>
              </a:rPr>
              <a:t>) </a:t>
            </a:r>
            <a:r>
              <a:rPr lang="en-US" b="1" i="0" dirty="0">
                <a:solidFill>
                  <a:srgbClr val="212121"/>
                </a:solidFill>
                <a:effectLst/>
                <a:latin typeface="Source Sans Pro" panose="020B0503030403020204" pitchFamily="34" charset="0"/>
              </a:rPr>
              <a:t>NEP FALLS</a:t>
            </a:r>
            <a:endParaRPr lang="en-US" b="0" i="0" dirty="0">
              <a:solidFill>
                <a:srgbClr val="212121"/>
              </a:solidFill>
              <a:effectLst/>
              <a:latin typeface="Source Sans Pro" panose="020B0503030403020204" pitchFamily="34" charset="0"/>
            </a:endParaRPr>
          </a:p>
          <a:p>
            <a:pPr algn="l">
              <a:buFont typeface="+mj-lt"/>
              <a:buAutoNum type="arabicPeriod"/>
            </a:pPr>
            <a:r>
              <a:rPr lang="en-US" b="1" i="0" dirty="0">
                <a:solidFill>
                  <a:srgbClr val="212121"/>
                </a:solidFill>
                <a:effectLst/>
                <a:latin typeface="Source Sans Pro" panose="020B0503030403020204" pitchFamily="34" charset="0"/>
              </a:rPr>
              <a:t>Respiratory Protection, general industry</a:t>
            </a:r>
            <a:r>
              <a:rPr lang="en-US" b="0" i="0" dirty="0">
                <a:solidFill>
                  <a:srgbClr val="212121"/>
                </a:solidFill>
                <a:effectLst/>
                <a:latin typeface="Source Sans Pro" panose="020B0503030403020204" pitchFamily="34" charset="0"/>
              </a:rPr>
              <a:t> (</a:t>
            </a:r>
            <a:r>
              <a:rPr lang="en-US" b="0" i="0" u="sng" dirty="0">
                <a:solidFill>
                  <a:srgbClr val="0071BC"/>
                </a:solidFill>
                <a:effectLst/>
                <a:latin typeface="Source Sans Pro" panose="020B0503030403020204" pitchFamily="34" charset="0"/>
                <a:hlinkClick r:id="rId5" tooltip="1910.134 - Respiratory Protection."/>
              </a:rPr>
              <a:t>29 CFR 1910.134</a:t>
            </a:r>
            <a:r>
              <a:rPr lang="en-US" b="0" i="0" dirty="0">
                <a:solidFill>
                  <a:srgbClr val="212121"/>
                </a:solidFill>
                <a:effectLst/>
                <a:latin typeface="Source Sans Pro" panose="020B0503030403020204" pitchFamily="34" charset="0"/>
              </a:rPr>
              <a:t>)</a:t>
            </a:r>
            <a:endParaRPr lang="en-US" u="sng" dirty="0">
              <a:solidFill>
                <a:srgbClr val="0071BC"/>
              </a:solidFill>
              <a:latin typeface="Source Sans Pro" panose="020B0503030403020204" pitchFamily="34" charset="0"/>
            </a:endParaRPr>
          </a:p>
          <a:p>
            <a:pPr algn="l">
              <a:buFont typeface="+mj-lt"/>
              <a:buAutoNum type="arabicPeriod"/>
            </a:pPr>
            <a:r>
              <a:rPr lang="en-US" b="1" i="0" dirty="0">
                <a:solidFill>
                  <a:srgbClr val="212121"/>
                </a:solidFill>
                <a:effectLst/>
                <a:latin typeface="Source Sans Pro" panose="020B0503030403020204" pitchFamily="34" charset="0"/>
              </a:rPr>
              <a:t>Scaffolding, construction</a:t>
            </a:r>
            <a:r>
              <a:rPr lang="en-US" b="0" i="0" dirty="0">
                <a:solidFill>
                  <a:srgbClr val="212121"/>
                </a:solidFill>
                <a:effectLst/>
                <a:latin typeface="Source Sans Pro" panose="020B0503030403020204" pitchFamily="34" charset="0"/>
              </a:rPr>
              <a:t> (</a:t>
            </a:r>
            <a:r>
              <a:rPr lang="en-US" b="0" i="0" u="sng" dirty="0">
                <a:solidFill>
                  <a:srgbClr val="0071BC"/>
                </a:solidFill>
                <a:effectLst/>
                <a:latin typeface="Source Sans Pro" panose="020B0503030403020204" pitchFamily="34" charset="0"/>
                <a:hlinkClick r:id="rId6" tooltip="1926.451 - General requirements."/>
              </a:rPr>
              <a:t>29 CFR 1926.451</a:t>
            </a:r>
            <a:r>
              <a:rPr lang="en-US" b="0" i="0" dirty="0">
                <a:solidFill>
                  <a:srgbClr val="212121"/>
                </a:solidFill>
                <a:effectLst/>
                <a:latin typeface="Source Sans Pro" panose="020B0503030403020204" pitchFamily="34" charset="0"/>
              </a:rPr>
              <a:t>)</a:t>
            </a:r>
          </a:p>
          <a:p>
            <a:pPr algn="l">
              <a:buFont typeface="+mj-lt"/>
              <a:buAutoNum type="arabicPeriod"/>
            </a:pPr>
            <a:r>
              <a:rPr lang="en-US" b="1" i="0" dirty="0">
                <a:solidFill>
                  <a:srgbClr val="212121"/>
                </a:solidFill>
                <a:effectLst/>
                <a:latin typeface="Source Sans Pro" panose="020B0503030403020204" pitchFamily="34" charset="0"/>
              </a:rPr>
              <a:t>Control of Hazardous Energy (lockout/tagout), general industry</a:t>
            </a:r>
            <a:r>
              <a:rPr lang="en-US" b="0" i="0" dirty="0">
                <a:solidFill>
                  <a:srgbClr val="212121"/>
                </a:solidFill>
                <a:effectLst/>
                <a:latin typeface="Source Sans Pro" panose="020B0503030403020204" pitchFamily="34" charset="0"/>
              </a:rPr>
              <a:t> (</a:t>
            </a:r>
            <a:r>
              <a:rPr lang="en-US" b="0" i="0" u="sng" dirty="0">
                <a:solidFill>
                  <a:srgbClr val="0071BC"/>
                </a:solidFill>
                <a:effectLst/>
                <a:latin typeface="Source Sans Pro" panose="020B0503030403020204" pitchFamily="34" charset="0"/>
                <a:hlinkClick r:id="rId7" tooltip="1910.147 - The control of hazardous energy (lockout/tagout)."/>
              </a:rPr>
              <a:t>29 CFR 1910.147</a:t>
            </a:r>
            <a:r>
              <a:rPr lang="en-US" b="0" i="0" dirty="0">
                <a:solidFill>
                  <a:srgbClr val="212121"/>
                </a:solidFill>
                <a:effectLst/>
                <a:latin typeface="Source Sans Pro" panose="020B0503030403020204" pitchFamily="34" charset="0"/>
              </a:rPr>
              <a:t>) </a:t>
            </a:r>
            <a:r>
              <a:rPr lang="en-US" b="1" i="0" dirty="0">
                <a:solidFill>
                  <a:srgbClr val="212121"/>
                </a:solidFill>
                <a:effectLst/>
                <a:latin typeface="Source Sans Pro" panose="020B0503030403020204" pitchFamily="34" charset="0"/>
              </a:rPr>
              <a:t>NEP AMPUTATIONS</a:t>
            </a:r>
          </a:p>
          <a:p>
            <a:pPr algn="l">
              <a:buFont typeface="+mj-lt"/>
              <a:buAutoNum type="arabicPeriod"/>
            </a:pPr>
            <a:r>
              <a:rPr lang="en-US" b="1" i="0" dirty="0">
                <a:solidFill>
                  <a:srgbClr val="212121"/>
                </a:solidFill>
                <a:effectLst/>
                <a:latin typeface="Source Sans Pro" panose="020B0503030403020204" pitchFamily="34" charset="0"/>
              </a:rPr>
              <a:t>Powered Industrial Trucks, general industry</a:t>
            </a:r>
            <a:r>
              <a:rPr lang="en-US" b="0" i="0" dirty="0">
                <a:solidFill>
                  <a:srgbClr val="212121"/>
                </a:solidFill>
                <a:effectLst/>
                <a:latin typeface="Source Sans Pro" panose="020B0503030403020204" pitchFamily="34" charset="0"/>
              </a:rPr>
              <a:t> (</a:t>
            </a:r>
            <a:r>
              <a:rPr lang="en-US" b="0" i="0" u="sng" dirty="0">
                <a:solidFill>
                  <a:srgbClr val="0071BC"/>
                </a:solidFill>
                <a:effectLst/>
                <a:latin typeface="Source Sans Pro" panose="020B0503030403020204" pitchFamily="34" charset="0"/>
                <a:hlinkClick r:id="rId8" tooltip="1910.178 - Powered industrial trucks."/>
              </a:rPr>
              <a:t>29 CFR 1910.178</a:t>
            </a:r>
            <a:r>
              <a:rPr lang="en-US" b="0" i="0" dirty="0">
                <a:solidFill>
                  <a:srgbClr val="212121"/>
                </a:solidFill>
                <a:effectLst/>
                <a:latin typeface="Source Sans Pro" panose="020B0503030403020204" pitchFamily="34" charset="0"/>
              </a:rPr>
              <a:t>) </a:t>
            </a:r>
            <a:r>
              <a:rPr lang="en-US" b="1" i="0" dirty="0">
                <a:solidFill>
                  <a:srgbClr val="212121"/>
                </a:solidFill>
                <a:effectLst/>
                <a:latin typeface="Source Sans Pro" panose="020B0503030403020204" pitchFamily="34" charset="0"/>
              </a:rPr>
              <a:t>NEP POWERED INDUSTRIAL VEHICLES</a:t>
            </a:r>
          </a:p>
          <a:p>
            <a:pPr algn="l">
              <a:buFont typeface="+mj-lt"/>
              <a:buAutoNum type="arabicPeriod"/>
            </a:pPr>
            <a:r>
              <a:rPr lang="en-US" b="1" i="0" dirty="0">
                <a:solidFill>
                  <a:srgbClr val="212121"/>
                </a:solidFill>
                <a:effectLst/>
                <a:latin typeface="Source Sans Pro" panose="020B0503030403020204" pitchFamily="34" charset="0"/>
              </a:rPr>
              <a:t>Fall Protection Training, construction</a:t>
            </a:r>
            <a:r>
              <a:rPr lang="en-US" b="0" i="0" dirty="0">
                <a:solidFill>
                  <a:srgbClr val="212121"/>
                </a:solidFill>
                <a:effectLst/>
                <a:latin typeface="Source Sans Pro" panose="020B0503030403020204" pitchFamily="34" charset="0"/>
              </a:rPr>
              <a:t> (</a:t>
            </a:r>
            <a:r>
              <a:rPr lang="en-US" b="0" i="0" u="sng" dirty="0">
                <a:solidFill>
                  <a:srgbClr val="0071BC"/>
                </a:solidFill>
                <a:effectLst/>
                <a:latin typeface="Source Sans Pro" panose="020B0503030403020204" pitchFamily="34" charset="0"/>
                <a:hlinkClick r:id="rId9" tooltip="1926.503 - Training requirements."/>
              </a:rPr>
              <a:t>29 CFR 1926.503</a:t>
            </a:r>
            <a:r>
              <a:rPr lang="en-US" b="0" i="0" dirty="0">
                <a:solidFill>
                  <a:srgbClr val="212121"/>
                </a:solidFill>
                <a:effectLst/>
                <a:latin typeface="Source Sans Pro" panose="020B0503030403020204" pitchFamily="34" charset="0"/>
              </a:rPr>
              <a:t>) </a:t>
            </a:r>
            <a:r>
              <a:rPr lang="en-US" b="1" i="0" dirty="0">
                <a:solidFill>
                  <a:srgbClr val="212121"/>
                </a:solidFill>
                <a:effectLst/>
                <a:latin typeface="Source Sans Pro" panose="020B0503030403020204" pitchFamily="34" charset="0"/>
              </a:rPr>
              <a:t>NEP FALLS</a:t>
            </a:r>
          </a:p>
          <a:p>
            <a:pPr algn="l">
              <a:buFont typeface="+mj-lt"/>
              <a:buAutoNum type="arabicPeriod"/>
            </a:pPr>
            <a:r>
              <a:rPr lang="en-US" b="1" i="0" dirty="0">
                <a:solidFill>
                  <a:srgbClr val="212121"/>
                </a:solidFill>
                <a:effectLst/>
                <a:latin typeface="Source Sans Pro" panose="020B0503030403020204" pitchFamily="34" charset="0"/>
              </a:rPr>
              <a:t>Eye and Face Protection, construction</a:t>
            </a:r>
            <a:r>
              <a:rPr lang="en-US" b="0" i="0" dirty="0">
                <a:solidFill>
                  <a:srgbClr val="212121"/>
                </a:solidFill>
                <a:effectLst/>
                <a:latin typeface="Source Sans Pro" panose="020B0503030403020204" pitchFamily="34" charset="0"/>
              </a:rPr>
              <a:t> (</a:t>
            </a:r>
            <a:r>
              <a:rPr lang="en-US" b="0" i="0" u="sng" dirty="0">
                <a:solidFill>
                  <a:srgbClr val="0071BC"/>
                </a:solidFill>
                <a:effectLst/>
                <a:latin typeface="Source Sans Pro" panose="020B0503030403020204" pitchFamily="34" charset="0"/>
                <a:hlinkClick r:id="rId10" tooltip="1926.102 - Eye and face protection"/>
              </a:rPr>
              <a:t>29 CFR 1926.102</a:t>
            </a:r>
            <a:r>
              <a:rPr lang="en-US" b="0" i="0" dirty="0">
                <a:solidFill>
                  <a:srgbClr val="212121"/>
                </a:solidFill>
                <a:effectLst/>
                <a:latin typeface="Source Sans Pro" panose="020B0503030403020204" pitchFamily="34" charset="0"/>
              </a:rPr>
              <a:t>)</a:t>
            </a:r>
          </a:p>
          <a:p>
            <a:pPr algn="l">
              <a:buFont typeface="+mj-lt"/>
              <a:buAutoNum type="arabicPeriod"/>
            </a:pPr>
            <a:r>
              <a:rPr lang="en-US" b="1" i="0" dirty="0">
                <a:solidFill>
                  <a:srgbClr val="212121"/>
                </a:solidFill>
                <a:effectLst/>
                <a:latin typeface="Source Sans Pro" panose="020B0503030403020204" pitchFamily="34" charset="0"/>
              </a:rPr>
              <a:t>Machinery and Machine Guarding, general industry</a:t>
            </a:r>
            <a:r>
              <a:rPr lang="en-US" b="0" i="0" dirty="0">
                <a:solidFill>
                  <a:srgbClr val="212121"/>
                </a:solidFill>
                <a:effectLst/>
                <a:latin typeface="Source Sans Pro" panose="020B0503030403020204" pitchFamily="34" charset="0"/>
              </a:rPr>
              <a:t> (</a:t>
            </a:r>
            <a:r>
              <a:rPr lang="en-US" b="0" i="0" u="sng" dirty="0">
                <a:solidFill>
                  <a:srgbClr val="0071BC"/>
                </a:solidFill>
                <a:effectLst/>
                <a:latin typeface="Source Sans Pro" panose="020B0503030403020204" pitchFamily="34" charset="0"/>
                <a:hlinkClick r:id="rId11" tooltip="1910.212 - General requirements for all machines."/>
              </a:rPr>
              <a:t>29 CFR 1910.212</a:t>
            </a:r>
            <a:r>
              <a:rPr lang="en-US" b="0" i="0" dirty="0">
                <a:solidFill>
                  <a:srgbClr val="212121"/>
                </a:solidFill>
                <a:effectLst/>
                <a:latin typeface="Source Sans Pro" panose="020B0503030403020204" pitchFamily="34" charset="0"/>
              </a:rPr>
              <a:t>) </a:t>
            </a:r>
            <a:r>
              <a:rPr lang="en-US" b="1" i="0" dirty="0">
                <a:solidFill>
                  <a:srgbClr val="212121"/>
                </a:solidFill>
                <a:effectLst/>
                <a:latin typeface="Source Sans Pro" panose="020B0503030403020204" pitchFamily="34" charset="0"/>
              </a:rPr>
              <a:t>NEP AMPUTATIONS</a:t>
            </a:r>
          </a:p>
        </p:txBody>
      </p:sp>
    </p:spTree>
    <p:extLst>
      <p:ext uri="{BB962C8B-B14F-4D97-AF65-F5344CB8AC3E}">
        <p14:creationId xmlns:p14="http://schemas.microsoft.com/office/powerpoint/2010/main" val="2697582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5E730-8B49-85BB-B7F9-605F17FC8D0E}"/>
              </a:ext>
            </a:extLst>
          </p:cNvPr>
          <p:cNvSpPr>
            <a:spLocks noGrp="1"/>
          </p:cNvSpPr>
          <p:nvPr>
            <p:ph type="title"/>
          </p:nvPr>
        </p:nvSpPr>
        <p:spPr/>
        <p:txBody>
          <a:bodyPr/>
          <a:lstStyle/>
          <a:p>
            <a:r>
              <a:rPr lang="en-US" dirty="0"/>
              <a:t>Proposed Rulemaking for FY’24</a:t>
            </a:r>
            <a:br>
              <a:rPr lang="en-US" dirty="0"/>
            </a:br>
            <a:r>
              <a:rPr lang="en-US" sz="2000" dirty="0"/>
              <a:t>(federalregister.gov)</a:t>
            </a:r>
            <a:endParaRPr lang="en-US" dirty="0"/>
          </a:p>
        </p:txBody>
      </p:sp>
      <p:sp>
        <p:nvSpPr>
          <p:cNvPr id="3" name="TextBox 2">
            <a:extLst>
              <a:ext uri="{FF2B5EF4-FFF2-40B4-BE49-F238E27FC236}">
                <a16:creationId xmlns:a16="http://schemas.microsoft.com/office/drawing/2014/main" id="{10556EC7-C35E-6DD7-2839-137600E69FBE}"/>
              </a:ext>
            </a:extLst>
          </p:cNvPr>
          <p:cNvSpPr txBox="1"/>
          <p:nvPr/>
        </p:nvSpPr>
        <p:spPr>
          <a:xfrm>
            <a:off x="1524000" y="2667000"/>
            <a:ext cx="7696200" cy="3323987"/>
          </a:xfrm>
          <a:prstGeom prst="rect">
            <a:avLst/>
          </a:prstGeom>
          <a:noFill/>
        </p:spPr>
        <p:txBody>
          <a:bodyPr wrap="square" rtlCol="0">
            <a:spAutoFit/>
          </a:bodyPr>
          <a:lstStyle/>
          <a:p>
            <a:pPr marL="285750" indent="-285750">
              <a:buFont typeface="Arial" panose="020B0604020202020204" pitchFamily="34" charset="0"/>
              <a:buChar char="•"/>
            </a:pPr>
            <a:r>
              <a:rPr lang="en-US" sz="3200" b="1" dirty="0"/>
              <a:t>Worker Walkaround Representation Designation Process</a:t>
            </a:r>
          </a:p>
          <a:p>
            <a:pPr marL="285750" indent="-285750">
              <a:buFont typeface="Arial" panose="020B0604020202020204" pitchFamily="34" charset="0"/>
              <a:buChar char="•"/>
            </a:pPr>
            <a:r>
              <a:rPr lang="en-US" sz="3200" b="1" dirty="0"/>
              <a:t>Personal Protective Equipment in Construction</a:t>
            </a:r>
          </a:p>
          <a:p>
            <a:pPr marL="742950" lvl="1" indent="-285750">
              <a:buFont typeface="Arial" panose="020B0604020202020204" pitchFamily="34" charset="0"/>
              <a:buChar char="•"/>
            </a:pPr>
            <a:r>
              <a:rPr lang="en-US" sz="3200" b="1" dirty="0"/>
              <a:t>OSHA changed the hard hats to safety helmets for CSHOs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52672467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TotalTime>
  <Words>948</Words>
  <Application>Microsoft Office PowerPoint</Application>
  <PresentationFormat>Widescreen</PresentationFormat>
  <Paragraphs>99</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Source Sans Pro</vt:lpstr>
      <vt:lpstr>Wingdings</vt:lpstr>
      <vt:lpstr>Default Design</vt:lpstr>
      <vt:lpstr>Greater Hamilton Safety Council Talk</vt:lpstr>
      <vt:lpstr>Topics for Discussion:</vt:lpstr>
      <vt:lpstr>Accomplishments for FY’23 for Cincinnati Area Office</vt:lpstr>
      <vt:lpstr>Significant Cases in FY’23</vt:lpstr>
      <vt:lpstr>2024 OSHA Directives (NEPS &amp; LEPS) &amp; OSHA’s Focus</vt:lpstr>
      <vt:lpstr>NEP and LEP Directives for FY’24:</vt:lpstr>
      <vt:lpstr>Purpose of NEPs and LEPs</vt:lpstr>
      <vt:lpstr>TRENDS - TOP 10 MOST CITED VIOLATIONS FY’22</vt:lpstr>
      <vt:lpstr>Proposed Rulemaking for FY’24 (federalregister.gov)</vt:lpstr>
      <vt:lpstr>  Proposed Rulemaking for amending - Improve Tracking of Workplace injuries and Illnesses – Effective January 1, 2024 </vt:lpstr>
      <vt:lpstr>Additions to the rulemaking for Recordkeeping</vt:lpstr>
      <vt:lpstr>Resources</vt:lpstr>
      <vt:lpstr>Preview the new Appendix B to Subpart E of 1904 – 2 ½ pages</vt:lpstr>
      <vt:lpstr>OSHA</vt:lpstr>
    </vt:vector>
  </TitlesOfParts>
  <Company>OSHA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OSHA Template</dc:title>
  <dc:creator>Office of Communications</dc:creator>
  <cp:lastModifiedBy>Johnson, Gaye - OSHA</cp:lastModifiedBy>
  <cp:revision>48</cp:revision>
  <cp:lastPrinted>2018-12-07T14:42:03Z</cp:lastPrinted>
  <dcterms:created xsi:type="dcterms:W3CDTF">2006-10-02T15:43:52Z</dcterms:created>
  <dcterms:modified xsi:type="dcterms:W3CDTF">2023-12-26T16:18:14Z</dcterms:modified>
</cp:coreProperties>
</file>